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539" r:id="rId2"/>
    <p:sldId id="540" r:id="rId3"/>
    <p:sldId id="541" r:id="rId4"/>
    <p:sldId id="542" r:id="rId5"/>
    <p:sldId id="543" r:id="rId6"/>
    <p:sldId id="544" r:id="rId7"/>
    <p:sldId id="545" r:id="rId8"/>
    <p:sldId id="546" r:id="rId9"/>
    <p:sldId id="532" r:id="rId10"/>
    <p:sldId id="533" r:id="rId11"/>
    <p:sldId id="534" r:id="rId12"/>
    <p:sldId id="535" r:id="rId13"/>
    <p:sldId id="536" r:id="rId14"/>
    <p:sldId id="537" r:id="rId15"/>
    <p:sldId id="538" r:id="rId16"/>
    <p:sldId id="529" r:id="rId17"/>
    <p:sldId id="530" r:id="rId18"/>
    <p:sldId id="531" r:id="rId19"/>
    <p:sldId id="447" r:id="rId20"/>
    <p:sldId id="448" r:id="rId21"/>
    <p:sldId id="449" r:id="rId22"/>
    <p:sldId id="450" r:id="rId23"/>
    <p:sldId id="451" r:id="rId24"/>
    <p:sldId id="452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5"/>
    <p:restoredTop sz="93012"/>
  </p:normalViewPr>
  <p:slideViewPr>
    <p:cSldViewPr snapToGrid="0" snapToObjects="1" showGuides="1">
      <p:cViewPr varScale="1">
        <p:scale>
          <a:sx n="103" d="100"/>
          <a:sy n="103" d="100"/>
        </p:scale>
        <p:origin x="1040" y="176"/>
      </p:cViewPr>
      <p:guideLst>
        <p:guide orient="horz" pos="2196"/>
        <p:guide pos="5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6" Type="http://schemas.openxmlformats.org/officeDocument/2006/relationships/image" Target="../media/image7.wmf"/><Relationship Id="rId1" Type="http://schemas.openxmlformats.org/officeDocument/2006/relationships/image" Target="../media/image2.wmf"/><Relationship Id="rId2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5" Type="http://schemas.openxmlformats.org/officeDocument/2006/relationships/image" Target="../media/image69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1" Type="http://schemas.openxmlformats.org/officeDocument/2006/relationships/image" Target="../media/image28.emf"/><Relationship Id="rId2" Type="http://schemas.openxmlformats.org/officeDocument/2006/relationships/image" Target="../media/image7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4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7" Type="http://schemas.openxmlformats.org/officeDocument/2006/relationships/image" Target="../media/image80.emf"/><Relationship Id="rId8" Type="http://schemas.openxmlformats.org/officeDocument/2006/relationships/image" Target="../media/image81.emf"/><Relationship Id="rId9" Type="http://schemas.openxmlformats.org/officeDocument/2006/relationships/image" Target="../media/image82.emf"/><Relationship Id="rId1" Type="http://schemas.openxmlformats.org/officeDocument/2006/relationships/image" Target="../media/image75.emf"/><Relationship Id="rId2" Type="http://schemas.openxmlformats.org/officeDocument/2006/relationships/image" Target="../media/image76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6" Type="http://schemas.openxmlformats.org/officeDocument/2006/relationships/image" Target="../media/image88.emf"/><Relationship Id="rId7" Type="http://schemas.openxmlformats.org/officeDocument/2006/relationships/image" Target="../media/image89.emf"/><Relationship Id="rId8" Type="http://schemas.openxmlformats.org/officeDocument/2006/relationships/image" Target="../media/image90.emf"/><Relationship Id="rId9" Type="http://schemas.openxmlformats.org/officeDocument/2006/relationships/image" Target="../media/image91.emf"/><Relationship Id="rId10" Type="http://schemas.openxmlformats.org/officeDocument/2006/relationships/image" Target="../media/image82.emf"/><Relationship Id="rId11" Type="http://schemas.openxmlformats.org/officeDocument/2006/relationships/image" Target="../media/image92.emf"/><Relationship Id="rId1" Type="http://schemas.openxmlformats.org/officeDocument/2006/relationships/image" Target="../media/image83.emf"/><Relationship Id="rId2" Type="http://schemas.openxmlformats.org/officeDocument/2006/relationships/image" Target="../media/image8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1" Type="http://schemas.openxmlformats.org/officeDocument/2006/relationships/image" Target="../media/image94.emf"/><Relationship Id="rId2" Type="http://schemas.openxmlformats.org/officeDocument/2006/relationships/image" Target="../media/image9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4" Type="http://schemas.openxmlformats.org/officeDocument/2006/relationships/image" Target="../media/image101.emf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7" Type="http://schemas.openxmlformats.org/officeDocument/2006/relationships/image" Target="../media/image104.emf"/><Relationship Id="rId8" Type="http://schemas.openxmlformats.org/officeDocument/2006/relationships/image" Target="../media/image105.emf"/><Relationship Id="rId1" Type="http://schemas.openxmlformats.org/officeDocument/2006/relationships/image" Target="../media/image98.emf"/><Relationship Id="rId2" Type="http://schemas.openxmlformats.org/officeDocument/2006/relationships/image" Target="../media/image9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Relationship Id="rId2" Type="http://schemas.openxmlformats.org/officeDocument/2006/relationships/image" Target="../media/image107.emf"/><Relationship Id="rId3" Type="http://schemas.openxmlformats.org/officeDocument/2006/relationships/image" Target="../media/image108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6" Type="http://schemas.openxmlformats.org/officeDocument/2006/relationships/image" Target="../media/image112.emf"/><Relationship Id="rId7" Type="http://schemas.openxmlformats.org/officeDocument/2006/relationships/image" Target="../media/image34.emf"/><Relationship Id="rId1" Type="http://schemas.openxmlformats.org/officeDocument/2006/relationships/image" Target="../media/image110.emf"/><Relationship Id="rId2" Type="http://schemas.openxmlformats.org/officeDocument/2006/relationships/image" Target="../media/image3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37.emf"/><Relationship Id="rId5" Type="http://schemas.openxmlformats.org/officeDocument/2006/relationships/image" Target="../media/image117.emf"/><Relationship Id="rId6" Type="http://schemas.openxmlformats.org/officeDocument/2006/relationships/image" Target="../media/image118.emf"/><Relationship Id="rId7" Type="http://schemas.openxmlformats.org/officeDocument/2006/relationships/image" Target="../media/image119.emf"/><Relationship Id="rId1" Type="http://schemas.openxmlformats.org/officeDocument/2006/relationships/image" Target="../media/image114.emf"/><Relationship Id="rId2" Type="http://schemas.openxmlformats.org/officeDocument/2006/relationships/image" Target="../media/image11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1" Type="http://schemas.openxmlformats.org/officeDocument/2006/relationships/image" Target="../media/image6.wmf"/><Relationship Id="rId2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122.emf"/><Relationship Id="rId5" Type="http://schemas.openxmlformats.org/officeDocument/2006/relationships/image" Target="../media/image123.emf"/><Relationship Id="rId6" Type="http://schemas.openxmlformats.org/officeDocument/2006/relationships/image" Target="../media/image124.emf"/><Relationship Id="rId7" Type="http://schemas.openxmlformats.org/officeDocument/2006/relationships/image" Target="../media/image125.emf"/><Relationship Id="rId8" Type="http://schemas.openxmlformats.org/officeDocument/2006/relationships/image" Target="../media/image126.emf"/><Relationship Id="rId9" Type="http://schemas.openxmlformats.org/officeDocument/2006/relationships/image" Target="../media/image127.emf"/><Relationship Id="rId10" Type="http://schemas.openxmlformats.org/officeDocument/2006/relationships/image" Target="../media/image128.emf"/><Relationship Id="rId1" Type="http://schemas.openxmlformats.org/officeDocument/2006/relationships/image" Target="../media/image31.emf"/><Relationship Id="rId2" Type="http://schemas.openxmlformats.org/officeDocument/2006/relationships/image" Target="../media/image12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6" Type="http://schemas.openxmlformats.org/officeDocument/2006/relationships/image" Target="../media/image135.emf"/><Relationship Id="rId1" Type="http://schemas.openxmlformats.org/officeDocument/2006/relationships/image" Target="../media/image130.emf"/><Relationship Id="rId2" Type="http://schemas.openxmlformats.org/officeDocument/2006/relationships/image" Target="../media/image131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1" Type="http://schemas.openxmlformats.org/officeDocument/2006/relationships/image" Target="../media/image130.emf"/><Relationship Id="rId2" Type="http://schemas.openxmlformats.org/officeDocument/2006/relationships/image" Target="../media/image137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37.emf"/><Relationship Id="rId6" Type="http://schemas.openxmlformats.org/officeDocument/2006/relationships/image" Target="../media/image138.emf"/><Relationship Id="rId1" Type="http://schemas.openxmlformats.org/officeDocument/2006/relationships/image" Target="../media/image142.emf"/><Relationship Id="rId2" Type="http://schemas.openxmlformats.org/officeDocument/2006/relationships/image" Target="../media/image143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5" Type="http://schemas.openxmlformats.org/officeDocument/2006/relationships/image" Target="../media/image148.emf"/><Relationship Id="rId6" Type="http://schemas.openxmlformats.org/officeDocument/2006/relationships/image" Target="../media/image28.emf"/><Relationship Id="rId7" Type="http://schemas.openxmlformats.org/officeDocument/2006/relationships/image" Target="../media/image149.emf"/><Relationship Id="rId1" Type="http://schemas.openxmlformats.org/officeDocument/2006/relationships/image" Target="../media/image146.emf"/><Relationship Id="rId2" Type="http://schemas.openxmlformats.org/officeDocument/2006/relationships/image" Target="../media/image147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Relationship Id="rId2" Type="http://schemas.openxmlformats.org/officeDocument/2006/relationships/image" Target="../media/image28.emf"/><Relationship Id="rId3" Type="http://schemas.openxmlformats.org/officeDocument/2006/relationships/image" Target="../media/image14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7" Type="http://schemas.openxmlformats.org/officeDocument/2006/relationships/image" Target="../media/image157.emf"/><Relationship Id="rId8" Type="http://schemas.openxmlformats.org/officeDocument/2006/relationships/image" Target="../media/image158.emf"/><Relationship Id="rId1" Type="http://schemas.openxmlformats.org/officeDocument/2006/relationships/image" Target="../media/image151.emf"/><Relationship Id="rId2" Type="http://schemas.openxmlformats.org/officeDocument/2006/relationships/image" Target="../media/image15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4" Type="http://schemas.openxmlformats.org/officeDocument/2006/relationships/image" Target="../media/image163.emf"/><Relationship Id="rId5" Type="http://schemas.openxmlformats.org/officeDocument/2006/relationships/image" Target="../media/image164.emf"/><Relationship Id="rId1" Type="http://schemas.openxmlformats.org/officeDocument/2006/relationships/image" Target="../media/image160.emf"/><Relationship Id="rId2" Type="http://schemas.openxmlformats.org/officeDocument/2006/relationships/image" Target="../media/image16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6" Type="http://schemas.openxmlformats.org/officeDocument/2006/relationships/image" Target="../media/image16.wmf"/><Relationship Id="rId7" Type="http://schemas.openxmlformats.org/officeDocument/2006/relationships/image" Target="../media/image17.emf"/><Relationship Id="rId1" Type="http://schemas.openxmlformats.org/officeDocument/2006/relationships/image" Target="../media/image11.wmf"/><Relationship Id="rId2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7" Type="http://schemas.openxmlformats.org/officeDocument/2006/relationships/image" Target="../media/image48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B781A-07E6-474A-8CDF-F6C68FC512D8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76F0-DCC4-9C40-8A56-ABCA06BDE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0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39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9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958E1D-5CBC-4FD8-B2D0-9F5AF497490B}" type="slidenum">
              <a:rPr lang="en-GB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317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5D17EB-2590-48A6-8831-74CA1D2A2D2F}" type="slidenum">
              <a:rPr lang="en-GB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074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GB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655AD8-6142-4E2F-9CB8-C72694511D60}" type="slidenum">
              <a:rPr lang="en-GB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634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9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16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8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19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16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25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9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33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9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62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3" y="274662"/>
            <a:ext cx="65341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1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0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6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4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7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4376-1E68-EB48-AC8C-FE08CA1FE67C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3.bin"/><Relationship Id="rId12" Type="http://schemas.openxmlformats.org/officeDocument/2006/relationships/image" Target="../media/image27.emf"/><Relationship Id="rId13" Type="http://schemas.openxmlformats.org/officeDocument/2006/relationships/oleObject" Target="../embeddings/oleObject34.bin"/><Relationship Id="rId14" Type="http://schemas.openxmlformats.org/officeDocument/2006/relationships/image" Target="../media/image28.emf"/><Relationship Id="rId15" Type="http://schemas.openxmlformats.org/officeDocument/2006/relationships/oleObject" Target="../embeddings/oleObject35.bin"/><Relationship Id="rId16" Type="http://schemas.openxmlformats.org/officeDocument/2006/relationships/image" Target="../media/image2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9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30.bin"/><Relationship Id="rId6" Type="http://schemas.openxmlformats.org/officeDocument/2006/relationships/image" Target="../media/image24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25.emf"/><Relationship Id="rId9" Type="http://schemas.openxmlformats.org/officeDocument/2006/relationships/oleObject" Target="../embeddings/oleObject32.bin"/><Relationship Id="rId10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0.bin"/><Relationship Id="rId12" Type="http://schemas.openxmlformats.org/officeDocument/2006/relationships/image" Target="../media/image3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6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38.bin"/><Relationship Id="rId8" Type="http://schemas.openxmlformats.org/officeDocument/2006/relationships/image" Target="../media/image32.emf"/><Relationship Id="rId9" Type="http://schemas.openxmlformats.org/officeDocument/2006/relationships/oleObject" Target="../embeddings/oleObject39.bin"/><Relationship Id="rId10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5.bin"/><Relationship Id="rId12" Type="http://schemas.openxmlformats.org/officeDocument/2006/relationships/image" Target="../media/image39.emf"/><Relationship Id="rId13" Type="http://schemas.openxmlformats.org/officeDocument/2006/relationships/oleObject" Target="../embeddings/oleObject46.bin"/><Relationship Id="rId14" Type="http://schemas.openxmlformats.org/officeDocument/2006/relationships/image" Target="../media/image40.emf"/><Relationship Id="rId15" Type="http://schemas.openxmlformats.org/officeDocument/2006/relationships/oleObject" Target="../embeddings/oleObject47.bin"/><Relationship Id="rId16" Type="http://schemas.openxmlformats.org/officeDocument/2006/relationships/image" Target="../media/image4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37.e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2.bin"/><Relationship Id="rId12" Type="http://schemas.openxmlformats.org/officeDocument/2006/relationships/image" Target="../media/image46.emf"/><Relationship Id="rId13" Type="http://schemas.openxmlformats.org/officeDocument/2006/relationships/oleObject" Target="../embeddings/oleObject53.bin"/><Relationship Id="rId14" Type="http://schemas.openxmlformats.org/officeDocument/2006/relationships/image" Target="../media/image47.emf"/><Relationship Id="rId15" Type="http://schemas.openxmlformats.org/officeDocument/2006/relationships/oleObject" Target="../embeddings/oleObject54.bin"/><Relationship Id="rId16" Type="http://schemas.openxmlformats.org/officeDocument/2006/relationships/image" Target="../media/image4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8.bin"/><Relationship Id="rId4" Type="http://schemas.openxmlformats.org/officeDocument/2006/relationships/image" Target="../media/image42.emf"/><Relationship Id="rId5" Type="http://schemas.openxmlformats.org/officeDocument/2006/relationships/oleObject" Target="../embeddings/oleObject49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50.bin"/><Relationship Id="rId8" Type="http://schemas.openxmlformats.org/officeDocument/2006/relationships/image" Target="../media/image44.emf"/><Relationship Id="rId9" Type="http://schemas.openxmlformats.org/officeDocument/2006/relationships/oleObject" Target="../embeddings/oleObject51.bin"/><Relationship Id="rId10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9.bin"/><Relationship Id="rId12" Type="http://schemas.openxmlformats.org/officeDocument/2006/relationships/image" Target="../media/image53.emf"/><Relationship Id="rId13" Type="http://schemas.openxmlformats.org/officeDocument/2006/relationships/oleObject" Target="../embeddings/oleObject60.bin"/><Relationship Id="rId14" Type="http://schemas.openxmlformats.org/officeDocument/2006/relationships/image" Target="../media/image5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5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56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57.bin"/><Relationship Id="rId8" Type="http://schemas.openxmlformats.org/officeDocument/2006/relationships/image" Target="../media/image51.emf"/><Relationship Id="rId9" Type="http://schemas.openxmlformats.org/officeDocument/2006/relationships/oleObject" Target="../embeddings/oleObject58.bin"/><Relationship Id="rId10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62.bin"/><Relationship Id="rId6" Type="http://schemas.openxmlformats.org/officeDocument/2006/relationships/image" Target="../media/image56.emf"/><Relationship Id="rId7" Type="http://schemas.openxmlformats.org/officeDocument/2006/relationships/image" Target="../media/image57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7.bin"/><Relationship Id="rId12" Type="http://schemas.openxmlformats.org/officeDocument/2006/relationships/image" Target="../media/image62.emf"/><Relationship Id="rId13" Type="http://schemas.openxmlformats.org/officeDocument/2006/relationships/oleObject" Target="../embeddings/oleObject68.bin"/><Relationship Id="rId14" Type="http://schemas.openxmlformats.org/officeDocument/2006/relationships/image" Target="../media/image6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3.bin"/><Relationship Id="rId4" Type="http://schemas.openxmlformats.org/officeDocument/2006/relationships/image" Target="../media/image58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60.emf"/><Relationship Id="rId9" Type="http://schemas.openxmlformats.org/officeDocument/2006/relationships/oleObject" Target="../embeddings/oleObject66.bin"/><Relationship Id="rId10" Type="http://schemas.openxmlformats.org/officeDocument/2006/relationships/image" Target="../media/image6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3.bin"/><Relationship Id="rId12" Type="http://schemas.openxmlformats.org/officeDocument/2006/relationships/image" Target="../media/image69.emf"/><Relationship Id="rId13" Type="http://schemas.openxmlformats.org/officeDocument/2006/relationships/oleObject" Target="../embeddings/oleObject74.bin"/><Relationship Id="rId14" Type="http://schemas.openxmlformats.org/officeDocument/2006/relationships/image" Target="../media/image28.emf"/><Relationship Id="rId15" Type="http://schemas.openxmlformats.org/officeDocument/2006/relationships/oleObject" Target="../embeddings/oleObject75.bin"/><Relationship Id="rId16" Type="http://schemas.openxmlformats.org/officeDocument/2006/relationships/image" Target="../media/image2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9.bin"/><Relationship Id="rId4" Type="http://schemas.openxmlformats.org/officeDocument/2006/relationships/image" Target="../media/image65.emf"/><Relationship Id="rId5" Type="http://schemas.openxmlformats.org/officeDocument/2006/relationships/oleObject" Target="../embeddings/oleObject70.bin"/><Relationship Id="rId6" Type="http://schemas.openxmlformats.org/officeDocument/2006/relationships/image" Target="../media/image66.emf"/><Relationship Id="rId7" Type="http://schemas.openxmlformats.org/officeDocument/2006/relationships/oleObject" Target="../embeddings/oleObject71.bin"/><Relationship Id="rId8" Type="http://schemas.openxmlformats.org/officeDocument/2006/relationships/image" Target="../media/image67.emf"/><Relationship Id="rId9" Type="http://schemas.openxmlformats.org/officeDocument/2006/relationships/oleObject" Target="../embeddings/oleObject72.bin"/><Relationship Id="rId10" Type="http://schemas.openxmlformats.org/officeDocument/2006/relationships/image" Target="../media/image68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0.bin"/><Relationship Id="rId12" Type="http://schemas.openxmlformats.org/officeDocument/2006/relationships/image" Target="../media/image73.emf"/><Relationship Id="rId13" Type="http://schemas.openxmlformats.org/officeDocument/2006/relationships/oleObject" Target="../embeddings/oleObject81.bin"/><Relationship Id="rId14" Type="http://schemas.openxmlformats.org/officeDocument/2006/relationships/image" Target="../media/image74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6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77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78.bin"/><Relationship Id="rId8" Type="http://schemas.openxmlformats.org/officeDocument/2006/relationships/image" Target="../media/image71.emf"/><Relationship Id="rId9" Type="http://schemas.openxmlformats.org/officeDocument/2006/relationships/oleObject" Target="../embeddings/oleObject79.bin"/><Relationship Id="rId10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.bin"/><Relationship Id="rId20" Type="http://schemas.openxmlformats.org/officeDocument/2006/relationships/image" Target="../media/image82.emf"/><Relationship Id="rId10" Type="http://schemas.openxmlformats.org/officeDocument/2006/relationships/image" Target="../media/image74.emf"/><Relationship Id="rId11" Type="http://schemas.openxmlformats.org/officeDocument/2006/relationships/oleObject" Target="../embeddings/oleObject86.bin"/><Relationship Id="rId12" Type="http://schemas.openxmlformats.org/officeDocument/2006/relationships/image" Target="../media/image78.emf"/><Relationship Id="rId13" Type="http://schemas.openxmlformats.org/officeDocument/2006/relationships/oleObject" Target="../embeddings/oleObject87.bin"/><Relationship Id="rId14" Type="http://schemas.openxmlformats.org/officeDocument/2006/relationships/image" Target="../media/image79.emf"/><Relationship Id="rId15" Type="http://schemas.openxmlformats.org/officeDocument/2006/relationships/oleObject" Target="../embeddings/oleObject88.bin"/><Relationship Id="rId16" Type="http://schemas.openxmlformats.org/officeDocument/2006/relationships/image" Target="../media/image80.emf"/><Relationship Id="rId17" Type="http://schemas.openxmlformats.org/officeDocument/2006/relationships/oleObject" Target="../embeddings/oleObject89.bin"/><Relationship Id="rId18" Type="http://schemas.openxmlformats.org/officeDocument/2006/relationships/image" Target="../media/image81.emf"/><Relationship Id="rId19" Type="http://schemas.openxmlformats.org/officeDocument/2006/relationships/oleObject" Target="../embeddings/oleObject90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2.bin"/><Relationship Id="rId4" Type="http://schemas.openxmlformats.org/officeDocument/2006/relationships/image" Target="../media/image75.emf"/><Relationship Id="rId5" Type="http://schemas.openxmlformats.org/officeDocument/2006/relationships/oleObject" Target="../embeddings/oleObject83.bin"/><Relationship Id="rId6" Type="http://schemas.openxmlformats.org/officeDocument/2006/relationships/image" Target="../media/image76.emf"/><Relationship Id="rId7" Type="http://schemas.openxmlformats.org/officeDocument/2006/relationships/oleObject" Target="../embeddings/oleObject84.bin"/><Relationship Id="rId8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20" Type="http://schemas.openxmlformats.org/officeDocument/2006/relationships/image" Target="../media/image91.emf"/><Relationship Id="rId21" Type="http://schemas.openxmlformats.org/officeDocument/2006/relationships/oleObject" Target="../embeddings/oleObject100.bin"/><Relationship Id="rId22" Type="http://schemas.openxmlformats.org/officeDocument/2006/relationships/image" Target="../media/image82.emf"/><Relationship Id="rId23" Type="http://schemas.openxmlformats.org/officeDocument/2006/relationships/oleObject" Target="../embeddings/oleObject101.bin"/><Relationship Id="rId24" Type="http://schemas.openxmlformats.org/officeDocument/2006/relationships/image" Target="../media/image92.emf"/><Relationship Id="rId10" Type="http://schemas.openxmlformats.org/officeDocument/2006/relationships/image" Target="../media/image86.emf"/><Relationship Id="rId11" Type="http://schemas.openxmlformats.org/officeDocument/2006/relationships/oleObject" Target="../embeddings/oleObject95.bin"/><Relationship Id="rId12" Type="http://schemas.openxmlformats.org/officeDocument/2006/relationships/image" Target="../media/image87.emf"/><Relationship Id="rId13" Type="http://schemas.openxmlformats.org/officeDocument/2006/relationships/oleObject" Target="../embeddings/oleObject96.bin"/><Relationship Id="rId14" Type="http://schemas.openxmlformats.org/officeDocument/2006/relationships/image" Target="../media/image88.emf"/><Relationship Id="rId15" Type="http://schemas.openxmlformats.org/officeDocument/2006/relationships/oleObject" Target="../embeddings/oleObject97.bin"/><Relationship Id="rId16" Type="http://schemas.openxmlformats.org/officeDocument/2006/relationships/image" Target="../media/image89.emf"/><Relationship Id="rId17" Type="http://schemas.openxmlformats.org/officeDocument/2006/relationships/oleObject" Target="../embeddings/oleObject98.bin"/><Relationship Id="rId18" Type="http://schemas.openxmlformats.org/officeDocument/2006/relationships/image" Target="../media/image90.emf"/><Relationship Id="rId19" Type="http://schemas.openxmlformats.org/officeDocument/2006/relationships/oleObject" Target="../embeddings/oleObject99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1.bin"/><Relationship Id="rId4" Type="http://schemas.openxmlformats.org/officeDocument/2006/relationships/image" Target="../media/image83.emf"/><Relationship Id="rId5" Type="http://schemas.openxmlformats.org/officeDocument/2006/relationships/oleObject" Target="../embeddings/oleObject92.bin"/><Relationship Id="rId6" Type="http://schemas.openxmlformats.org/officeDocument/2006/relationships/image" Target="../media/image84.emf"/><Relationship Id="rId7" Type="http://schemas.openxmlformats.org/officeDocument/2006/relationships/oleObject" Target="../embeddings/oleObject93.bin"/><Relationship Id="rId8" Type="http://schemas.openxmlformats.org/officeDocument/2006/relationships/image" Target="../media/image8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4" Type="http://schemas.openxmlformats.org/officeDocument/2006/relationships/image" Target="../media/image94.emf"/><Relationship Id="rId5" Type="http://schemas.openxmlformats.org/officeDocument/2006/relationships/oleObject" Target="../embeddings/oleObject103.bin"/><Relationship Id="rId6" Type="http://schemas.openxmlformats.org/officeDocument/2006/relationships/image" Target="../media/image95.emf"/><Relationship Id="rId7" Type="http://schemas.openxmlformats.org/officeDocument/2006/relationships/oleObject" Target="../embeddings/oleObject104.bin"/><Relationship Id="rId8" Type="http://schemas.openxmlformats.org/officeDocument/2006/relationships/image" Target="../media/image96.emf"/><Relationship Id="rId9" Type="http://schemas.openxmlformats.org/officeDocument/2006/relationships/oleObject" Target="../embeddings/oleObject105.bin"/><Relationship Id="rId10" Type="http://schemas.openxmlformats.org/officeDocument/2006/relationships/image" Target="../media/image97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0.bin"/><Relationship Id="rId12" Type="http://schemas.openxmlformats.org/officeDocument/2006/relationships/image" Target="../media/image102.emf"/><Relationship Id="rId13" Type="http://schemas.openxmlformats.org/officeDocument/2006/relationships/oleObject" Target="../embeddings/oleObject111.bin"/><Relationship Id="rId14" Type="http://schemas.openxmlformats.org/officeDocument/2006/relationships/image" Target="../media/image103.emf"/><Relationship Id="rId15" Type="http://schemas.openxmlformats.org/officeDocument/2006/relationships/oleObject" Target="../embeddings/oleObject112.bin"/><Relationship Id="rId16" Type="http://schemas.openxmlformats.org/officeDocument/2006/relationships/image" Target="../media/image104.emf"/><Relationship Id="rId17" Type="http://schemas.openxmlformats.org/officeDocument/2006/relationships/oleObject" Target="../embeddings/oleObject113.bin"/><Relationship Id="rId18" Type="http://schemas.openxmlformats.org/officeDocument/2006/relationships/image" Target="../media/image10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6.bin"/><Relationship Id="rId4" Type="http://schemas.openxmlformats.org/officeDocument/2006/relationships/image" Target="../media/image98.emf"/><Relationship Id="rId5" Type="http://schemas.openxmlformats.org/officeDocument/2006/relationships/oleObject" Target="../embeddings/oleObject107.bin"/><Relationship Id="rId6" Type="http://schemas.openxmlformats.org/officeDocument/2006/relationships/image" Target="../media/image99.emf"/><Relationship Id="rId7" Type="http://schemas.openxmlformats.org/officeDocument/2006/relationships/oleObject" Target="../embeddings/oleObject108.bin"/><Relationship Id="rId8" Type="http://schemas.openxmlformats.org/officeDocument/2006/relationships/image" Target="../media/image100.emf"/><Relationship Id="rId9" Type="http://schemas.openxmlformats.org/officeDocument/2006/relationships/oleObject" Target="../embeddings/oleObject109.bin"/><Relationship Id="rId10" Type="http://schemas.openxmlformats.org/officeDocument/2006/relationships/image" Target="../media/image10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oleObject" Target="../embeddings/oleObject114.bin"/><Relationship Id="rId5" Type="http://schemas.openxmlformats.org/officeDocument/2006/relationships/image" Target="../media/image106.emf"/><Relationship Id="rId6" Type="http://schemas.openxmlformats.org/officeDocument/2006/relationships/oleObject" Target="../embeddings/oleObject115.bin"/><Relationship Id="rId7" Type="http://schemas.openxmlformats.org/officeDocument/2006/relationships/image" Target="../media/image107.emf"/><Relationship Id="rId8" Type="http://schemas.openxmlformats.org/officeDocument/2006/relationships/oleObject" Target="../embeddings/oleObject116.bin"/><Relationship Id="rId9" Type="http://schemas.openxmlformats.org/officeDocument/2006/relationships/image" Target="../media/image10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5.wmf"/><Relationship Id="rId13" Type="http://schemas.openxmlformats.org/officeDocument/2006/relationships/oleObject" Target="../embeddings/oleObject5.bin"/><Relationship Id="rId14" Type="http://schemas.openxmlformats.org/officeDocument/2006/relationships/image" Target="../media/image6.wmf"/><Relationship Id="rId15" Type="http://schemas.openxmlformats.org/officeDocument/2006/relationships/oleObject" Target="../embeddings/oleObject6.bin"/><Relationship Id="rId16" Type="http://schemas.openxmlformats.org/officeDocument/2006/relationships/oleObject" Target="../embeddings/oleObject7.bin"/><Relationship Id="rId17" Type="http://schemas.openxmlformats.org/officeDocument/2006/relationships/oleObject" Target="../embeddings/oleObject8.bin"/><Relationship Id="rId18" Type="http://schemas.openxmlformats.org/officeDocument/2006/relationships/oleObject" Target="../embeddings/oleObject9.bin"/><Relationship Id="rId19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3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4.wmf"/><Relationship Id="rId10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emf"/><Relationship Id="rId12" Type="http://schemas.openxmlformats.org/officeDocument/2006/relationships/oleObject" Target="../embeddings/oleObject121.bin"/><Relationship Id="rId13" Type="http://schemas.openxmlformats.org/officeDocument/2006/relationships/image" Target="../media/image33.emf"/><Relationship Id="rId14" Type="http://schemas.openxmlformats.org/officeDocument/2006/relationships/oleObject" Target="../embeddings/oleObject122.bin"/><Relationship Id="rId15" Type="http://schemas.openxmlformats.org/officeDocument/2006/relationships/image" Target="../media/image112.emf"/><Relationship Id="rId16" Type="http://schemas.openxmlformats.org/officeDocument/2006/relationships/oleObject" Target="../embeddings/oleObject123.bin"/><Relationship Id="rId17" Type="http://schemas.openxmlformats.org/officeDocument/2006/relationships/image" Target="../media/image34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3.png"/><Relationship Id="rId4" Type="http://schemas.openxmlformats.org/officeDocument/2006/relationships/oleObject" Target="../embeddings/oleObject117.bin"/><Relationship Id="rId5" Type="http://schemas.openxmlformats.org/officeDocument/2006/relationships/image" Target="../media/image110.emf"/><Relationship Id="rId6" Type="http://schemas.openxmlformats.org/officeDocument/2006/relationships/oleObject" Target="../embeddings/oleObject118.bin"/><Relationship Id="rId7" Type="http://schemas.openxmlformats.org/officeDocument/2006/relationships/image" Target="../media/image31.emf"/><Relationship Id="rId8" Type="http://schemas.openxmlformats.org/officeDocument/2006/relationships/oleObject" Target="../embeddings/oleObject119.bin"/><Relationship Id="rId9" Type="http://schemas.openxmlformats.org/officeDocument/2006/relationships/image" Target="../media/image111.emf"/><Relationship Id="rId10" Type="http://schemas.openxmlformats.org/officeDocument/2006/relationships/oleObject" Target="../embeddings/oleObject120.bin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8.bin"/><Relationship Id="rId12" Type="http://schemas.openxmlformats.org/officeDocument/2006/relationships/image" Target="../media/image117.emf"/><Relationship Id="rId13" Type="http://schemas.openxmlformats.org/officeDocument/2006/relationships/oleObject" Target="../embeddings/oleObject129.bin"/><Relationship Id="rId14" Type="http://schemas.openxmlformats.org/officeDocument/2006/relationships/image" Target="../media/image118.emf"/><Relationship Id="rId15" Type="http://schemas.openxmlformats.org/officeDocument/2006/relationships/oleObject" Target="../embeddings/oleObject130.bin"/><Relationship Id="rId16" Type="http://schemas.openxmlformats.org/officeDocument/2006/relationships/image" Target="../media/image119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4.bin"/><Relationship Id="rId4" Type="http://schemas.openxmlformats.org/officeDocument/2006/relationships/image" Target="../media/image114.emf"/><Relationship Id="rId5" Type="http://schemas.openxmlformats.org/officeDocument/2006/relationships/oleObject" Target="../embeddings/oleObject125.bin"/><Relationship Id="rId6" Type="http://schemas.openxmlformats.org/officeDocument/2006/relationships/image" Target="../media/image115.emf"/><Relationship Id="rId7" Type="http://schemas.openxmlformats.org/officeDocument/2006/relationships/oleObject" Target="../embeddings/oleObject126.bin"/><Relationship Id="rId8" Type="http://schemas.openxmlformats.org/officeDocument/2006/relationships/image" Target="../media/image116.emf"/><Relationship Id="rId9" Type="http://schemas.openxmlformats.org/officeDocument/2006/relationships/oleObject" Target="../embeddings/oleObject127.bin"/><Relationship Id="rId10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emf"/><Relationship Id="rId20" Type="http://schemas.openxmlformats.org/officeDocument/2006/relationships/oleObject" Target="../embeddings/oleObject139.bin"/><Relationship Id="rId21" Type="http://schemas.openxmlformats.org/officeDocument/2006/relationships/image" Target="../media/image127.emf"/><Relationship Id="rId22" Type="http://schemas.openxmlformats.org/officeDocument/2006/relationships/oleObject" Target="../embeddings/oleObject140.bin"/><Relationship Id="rId23" Type="http://schemas.openxmlformats.org/officeDocument/2006/relationships/image" Target="../media/image128.emf"/><Relationship Id="rId10" Type="http://schemas.openxmlformats.org/officeDocument/2006/relationships/oleObject" Target="../embeddings/oleObject134.bin"/><Relationship Id="rId11" Type="http://schemas.openxmlformats.org/officeDocument/2006/relationships/image" Target="../media/image122.emf"/><Relationship Id="rId12" Type="http://schemas.openxmlformats.org/officeDocument/2006/relationships/oleObject" Target="../embeddings/oleObject135.bin"/><Relationship Id="rId13" Type="http://schemas.openxmlformats.org/officeDocument/2006/relationships/image" Target="../media/image123.emf"/><Relationship Id="rId14" Type="http://schemas.openxmlformats.org/officeDocument/2006/relationships/oleObject" Target="../embeddings/oleObject136.bin"/><Relationship Id="rId15" Type="http://schemas.openxmlformats.org/officeDocument/2006/relationships/image" Target="../media/image124.emf"/><Relationship Id="rId16" Type="http://schemas.openxmlformats.org/officeDocument/2006/relationships/oleObject" Target="../embeddings/oleObject137.bin"/><Relationship Id="rId17" Type="http://schemas.openxmlformats.org/officeDocument/2006/relationships/image" Target="../media/image125.emf"/><Relationship Id="rId18" Type="http://schemas.openxmlformats.org/officeDocument/2006/relationships/oleObject" Target="../embeddings/oleObject138.bin"/><Relationship Id="rId19" Type="http://schemas.openxmlformats.org/officeDocument/2006/relationships/image" Target="../media/image126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9.png"/><Relationship Id="rId4" Type="http://schemas.openxmlformats.org/officeDocument/2006/relationships/oleObject" Target="../embeddings/oleObject131.bin"/><Relationship Id="rId5" Type="http://schemas.openxmlformats.org/officeDocument/2006/relationships/image" Target="../media/image31.emf"/><Relationship Id="rId6" Type="http://schemas.openxmlformats.org/officeDocument/2006/relationships/oleObject" Target="../embeddings/oleObject132.bin"/><Relationship Id="rId7" Type="http://schemas.openxmlformats.org/officeDocument/2006/relationships/image" Target="../media/image120.emf"/><Relationship Id="rId8" Type="http://schemas.openxmlformats.org/officeDocument/2006/relationships/oleObject" Target="../embeddings/oleObject133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emf"/><Relationship Id="rId12" Type="http://schemas.openxmlformats.org/officeDocument/2006/relationships/oleObject" Target="../embeddings/oleObject145.bin"/><Relationship Id="rId13" Type="http://schemas.openxmlformats.org/officeDocument/2006/relationships/image" Target="../media/image134.emf"/><Relationship Id="rId14" Type="http://schemas.openxmlformats.org/officeDocument/2006/relationships/oleObject" Target="../embeddings/oleObject146.bin"/><Relationship Id="rId15" Type="http://schemas.openxmlformats.org/officeDocument/2006/relationships/image" Target="../media/image135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1.bin"/><Relationship Id="rId4" Type="http://schemas.openxmlformats.org/officeDocument/2006/relationships/image" Target="../media/image130.emf"/><Relationship Id="rId5" Type="http://schemas.openxmlformats.org/officeDocument/2006/relationships/image" Target="../media/image136.png"/><Relationship Id="rId6" Type="http://schemas.openxmlformats.org/officeDocument/2006/relationships/oleObject" Target="../embeddings/oleObject142.bin"/><Relationship Id="rId7" Type="http://schemas.openxmlformats.org/officeDocument/2006/relationships/image" Target="../media/image131.emf"/><Relationship Id="rId8" Type="http://schemas.openxmlformats.org/officeDocument/2006/relationships/oleObject" Target="../embeddings/oleObject143.bin"/><Relationship Id="rId9" Type="http://schemas.openxmlformats.org/officeDocument/2006/relationships/image" Target="../media/image132.emf"/><Relationship Id="rId10" Type="http://schemas.openxmlformats.org/officeDocument/2006/relationships/oleObject" Target="../embeddings/oleObject144.bin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1.bin"/><Relationship Id="rId12" Type="http://schemas.openxmlformats.org/officeDocument/2006/relationships/image" Target="../media/image140.emf"/><Relationship Id="rId13" Type="http://schemas.openxmlformats.org/officeDocument/2006/relationships/oleObject" Target="../embeddings/oleObject152.bin"/><Relationship Id="rId14" Type="http://schemas.openxmlformats.org/officeDocument/2006/relationships/image" Target="../media/image14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7.bin"/><Relationship Id="rId4" Type="http://schemas.openxmlformats.org/officeDocument/2006/relationships/image" Target="../media/image130.emf"/><Relationship Id="rId5" Type="http://schemas.openxmlformats.org/officeDocument/2006/relationships/oleObject" Target="../embeddings/oleObject148.bin"/><Relationship Id="rId6" Type="http://schemas.openxmlformats.org/officeDocument/2006/relationships/image" Target="../media/image137.emf"/><Relationship Id="rId7" Type="http://schemas.openxmlformats.org/officeDocument/2006/relationships/oleObject" Target="../embeddings/oleObject149.bin"/><Relationship Id="rId8" Type="http://schemas.openxmlformats.org/officeDocument/2006/relationships/image" Target="../media/image138.emf"/><Relationship Id="rId9" Type="http://schemas.openxmlformats.org/officeDocument/2006/relationships/oleObject" Target="../embeddings/oleObject150.bin"/><Relationship Id="rId10" Type="http://schemas.openxmlformats.org/officeDocument/2006/relationships/image" Target="../media/image139.emf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7.bin"/><Relationship Id="rId12" Type="http://schemas.openxmlformats.org/officeDocument/2006/relationships/image" Target="../media/image137.emf"/><Relationship Id="rId13" Type="http://schemas.openxmlformats.org/officeDocument/2006/relationships/oleObject" Target="../embeddings/oleObject158.bin"/><Relationship Id="rId14" Type="http://schemas.openxmlformats.org/officeDocument/2006/relationships/image" Target="../media/image138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3.bin"/><Relationship Id="rId4" Type="http://schemas.openxmlformats.org/officeDocument/2006/relationships/image" Target="../media/image142.emf"/><Relationship Id="rId5" Type="http://schemas.openxmlformats.org/officeDocument/2006/relationships/oleObject" Target="../embeddings/oleObject154.bin"/><Relationship Id="rId6" Type="http://schemas.openxmlformats.org/officeDocument/2006/relationships/image" Target="../media/image143.emf"/><Relationship Id="rId7" Type="http://schemas.openxmlformats.org/officeDocument/2006/relationships/oleObject" Target="../embeddings/oleObject155.bin"/><Relationship Id="rId8" Type="http://schemas.openxmlformats.org/officeDocument/2006/relationships/image" Target="../media/image144.emf"/><Relationship Id="rId9" Type="http://schemas.openxmlformats.org/officeDocument/2006/relationships/oleObject" Target="../embeddings/oleObject156.bin"/><Relationship Id="rId10" Type="http://schemas.openxmlformats.org/officeDocument/2006/relationships/image" Target="../media/image145.emf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3.bin"/><Relationship Id="rId12" Type="http://schemas.openxmlformats.org/officeDocument/2006/relationships/image" Target="../media/image148.emf"/><Relationship Id="rId13" Type="http://schemas.openxmlformats.org/officeDocument/2006/relationships/oleObject" Target="../embeddings/oleObject164.bin"/><Relationship Id="rId14" Type="http://schemas.openxmlformats.org/officeDocument/2006/relationships/image" Target="../media/image28.emf"/><Relationship Id="rId15" Type="http://schemas.openxmlformats.org/officeDocument/2006/relationships/oleObject" Target="../embeddings/oleObject165.bin"/><Relationship Id="rId16" Type="http://schemas.openxmlformats.org/officeDocument/2006/relationships/image" Target="../media/image14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9.bin"/><Relationship Id="rId4" Type="http://schemas.openxmlformats.org/officeDocument/2006/relationships/image" Target="../media/image146.emf"/><Relationship Id="rId5" Type="http://schemas.openxmlformats.org/officeDocument/2006/relationships/oleObject" Target="../embeddings/oleObject160.bin"/><Relationship Id="rId6" Type="http://schemas.openxmlformats.org/officeDocument/2006/relationships/image" Target="../media/image147.emf"/><Relationship Id="rId7" Type="http://schemas.openxmlformats.org/officeDocument/2006/relationships/oleObject" Target="../embeddings/oleObject161.bin"/><Relationship Id="rId8" Type="http://schemas.openxmlformats.org/officeDocument/2006/relationships/image" Target="../media/image137.emf"/><Relationship Id="rId9" Type="http://schemas.openxmlformats.org/officeDocument/2006/relationships/oleObject" Target="../embeddings/oleObject162.bin"/><Relationship Id="rId10" Type="http://schemas.openxmlformats.org/officeDocument/2006/relationships/image" Target="../media/image13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4" Type="http://schemas.openxmlformats.org/officeDocument/2006/relationships/image" Target="../media/image150.emf"/><Relationship Id="rId5" Type="http://schemas.openxmlformats.org/officeDocument/2006/relationships/oleObject" Target="../embeddings/oleObject167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168.bin"/><Relationship Id="rId8" Type="http://schemas.openxmlformats.org/officeDocument/2006/relationships/image" Target="../media/image149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8.png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10.wmf"/><Relationship Id="rId15" Type="http://schemas.openxmlformats.org/officeDocument/2006/relationships/oleObject" Target="../embeddings/oleObject17.bin"/><Relationship Id="rId16" Type="http://schemas.openxmlformats.org/officeDocument/2006/relationships/image" Target="../media/image11.wmf"/><Relationship Id="rId17" Type="http://schemas.openxmlformats.org/officeDocument/2006/relationships/oleObject" Target="../embeddings/oleObject18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6.wmf"/><Relationship Id="rId6" Type="http://schemas.openxmlformats.org/officeDocument/2006/relationships/oleObject" Target="../embeddings/oleObject11.bin"/><Relationship Id="rId7" Type="http://schemas.openxmlformats.org/officeDocument/2006/relationships/oleObject" Target="../embeddings/oleObject12.bin"/><Relationship Id="rId8" Type="http://schemas.openxmlformats.org/officeDocument/2006/relationships/oleObject" Target="../embeddings/oleObject13.bin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9.wmf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3.bin"/><Relationship Id="rId12" Type="http://schemas.openxmlformats.org/officeDocument/2006/relationships/image" Target="../media/image155.emf"/><Relationship Id="rId13" Type="http://schemas.openxmlformats.org/officeDocument/2006/relationships/oleObject" Target="../embeddings/oleObject174.bin"/><Relationship Id="rId14" Type="http://schemas.openxmlformats.org/officeDocument/2006/relationships/image" Target="../media/image156.emf"/><Relationship Id="rId15" Type="http://schemas.openxmlformats.org/officeDocument/2006/relationships/oleObject" Target="../embeddings/oleObject175.bin"/><Relationship Id="rId16" Type="http://schemas.openxmlformats.org/officeDocument/2006/relationships/image" Target="../media/image157.emf"/><Relationship Id="rId17" Type="http://schemas.openxmlformats.org/officeDocument/2006/relationships/oleObject" Target="../embeddings/oleObject176.bin"/><Relationship Id="rId18" Type="http://schemas.openxmlformats.org/officeDocument/2006/relationships/image" Target="../media/image158.emf"/><Relationship Id="rId19" Type="http://schemas.openxmlformats.org/officeDocument/2006/relationships/image" Target="../media/image159.png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69.bin"/><Relationship Id="rId4" Type="http://schemas.openxmlformats.org/officeDocument/2006/relationships/image" Target="../media/image151.emf"/><Relationship Id="rId5" Type="http://schemas.openxmlformats.org/officeDocument/2006/relationships/oleObject" Target="../embeddings/oleObject170.bin"/><Relationship Id="rId6" Type="http://schemas.openxmlformats.org/officeDocument/2006/relationships/image" Target="../media/image152.emf"/><Relationship Id="rId7" Type="http://schemas.openxmlformats.org/officeDocument/2006/relationships/oleObject" Target="../embeddings/oleObject171.bin"/><Relationship Id="rId8" Type="http://schemas.openxmlformats.org/officeDocument/2006/relationships/image" Target="../media/image153.emf"/><Relationship Id="rId9" Type="http://schemas.openxmlformats.org/officeDocument/2006/relationships/oleObject" Target="../embeddings/oleObject172.bin"/><Relationship Id="rId10" Type="http://schemas.openxmlformats.org/officeDocument/2006/relationships/image" Target="../media/image154.emf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1.bin"/><Relationship Id="rId12" Type="http://schemas.openxmlformats.org/officeDocument/2006/relationships/image" Target="../media/image164.emf"/><Relationship Id="rId13" Type="http://schemas.openxmlformats.org/officeDocument/2006/relationships/image" Target="../media/image159.png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7.bin"/><Relationship Id="rId4" Type="http://schemas.openxmlformats.org/officeDocument/2006/relationships/image" Target="../media/image160.emf"/><Relationship Id="rId5" Type="http://schemas.openxmlformats.org/officeDocument/2006/relationships/oleObject" Target="../embeddings/oleObject178.bin"/><Relationship Id="rId6" Type="http://schemas.openxmlformats.org/officeDocument/2006/relationships/image" Target="../media/image161.emf"/><Relationship Id="rId7" Type="http://schemas.openxmlformats.org/officeDocument/2006/relationships/oleObject" Target="../embeddings/oleObject179.bin"/><Relationship Id="rId8" Type="http://schemas.openxmlformats.org/officeDocument/2006/relationships/image" Target="../media/image162.emf"/><Relationship Id="rId9" Type="http://schemas.openxmlformats.org/officeDocument/2006/relationships/oleObject" Target="../embeddings/oleObject180.bin"/><Relationship Id="rId10" Type="http://schemas.openxmlformats.org/officeDocument/2006/relationships/image" Target="../media/image163.em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20" Type="http://schemas.openxmlformats.org/officeDocument/2006/relationships/oleObject" Target="../embeddings/oleObject28.bin"/><Relationship Id="rId21" Type="http://schemas.openxmlformats.org/officeDocument/2006/relationships/image" Target="../media/image17.emf"/><Relationship Id="rId10" Type="http://schemas.openxmlformats.org/officeDocument/2006/relationships/image" Target="../media/image13.emf"/><Relationship Id="rId11" Type="http://schemas.openxmlformats.org/officeDocument/2006/relationships/oleObject" Target="../embeddings/oleObject22.bin"/><Relationship Id="rId12" Type="http://schemas.openxmlformats.org/officeDocument/2006/relationships/image" Target="../media/image14.wmf"/><Relationship Id="rId13" Type="http://schemas.openxmlformats.org/officeDocument/2006/relationships/oleObject" Target="../embeddings/oleObject23.bin"/><Relationship Id="rId14" Type="http://schemas.openxmlformats.org/officeDocument/2006/relationships/image" Target="../media/image15.wmf"/><Relationship Id="rId15" Type="http://schemas.openxmlformats.org/officeDocument/2006/relationships/oleObject" Target="../embeddings/oleObject24.bin"/><Relationship Id="rId16" Type="http://schemas.openxmlformats.org/officeDocument/2006/relationships/oleObject" Target="../embeddings/oleObject25.bin"/><Relationship Id="rId17" Type="http://schemas.openxmlformats.org/officeDocument/2006/relationships/oleObject" Target="../embeddings/oleObject26.bin"/><Relationship Id="rId18" Type="http://schemas.openxmlformats.org/officeDocument/2006/relationships/oleObject" Target="../embeddings/oleObject27.bin"/><Relationship Id="rId19" Type="http://schemas.openxmlformats.org/officeDocument/2006/relationships/image" Target="../media/image16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8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</a:t>
            </a:r>
            <a:r>
              <a:rPr lang="en-GB" sz="3600" b="1" dirty="0" smtClean="0">
                <a:solidFill>
                  <a:srgbClr val="FF3300"/>
                </a:solidFill>
              </a:rPr>
              <a:t>Engineering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b="1" dirty="0" smtClean="0">
                <a:solidFill>
                  <a:srgbClr val="FF3300"/>
                </a:solidFill>
              </a:rPr>
              <a:t>Dr Ian Howard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Tutorial 1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ROCO204 2012 Exam example</a:t>
            </a:r>
            <a:br>
              <a:rPr lang="en-GB" sz="3600" dirty="0" smtClean="0"/>
            </a:br>
            <a:r>
              <a:rPr lang="en-GB" sz="3600" dirty="0" smtClean="0"/>
              <a:t>Transfer function of block diagram</a:t>
            </a:r>
            <a:r>
              <a:rPr lang="en-US" sz="3200" dirty="0">
                <a:latin typeface="Arial"/>
                <a:cs typeface="Arial"/>
              </a:rPr>
              <a:t/>
            </a:r>
            <a:br>
              <a:rPr lang="en-US" sz="3200" dirty="0">
                <a:latin typeface="Arial"/>
                <a:cs typeface="Arial"/>
              </a:rPr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1802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47800"/>
            <a:ext cx="8001000" cy="39497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07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34" y="1727854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given system state space equations are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61952" y="2235528"/>
          <a:ext cx="398462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5" name="Equation" r:id="rId3" imgW="2273300" imgH="558800" progId="Equation.3">
                  <p:embed/>
                </p:oleObj>
              </mc:Choice>
              <mc:Fallback>
                <p:oleObj name="Equation" r:id="rId3" imgW="22733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952" y="2235528"/>
                        <a:ext cx="3984625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185497" y="2235528"/>
          <a:ext cx="2227262" cy="1011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6" name="Equation" r:id="rId5" imgW="1270000" imgH="571500" progId="Equation.DSMT4">
                  <p:embed/>
                </p:oleObj>
              </mc:Choice>
              <mc:Fallback>
                <p:oleObj name="Equation" r:id="rId5" imgW="12700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5497" y="2235528"/>
                        <a:ext cx="2227262" cy="1011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61950" y="3709389"/>
          <a:ext cx="168433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7" name="Equation" r:id="rId7" imgW="1079500" imgH="495300" progId="Equation.DSMT4">
                  <p:embed/>
                </p:oleObj>
              </mc:Choice>
              <mc:Fallback>
                <p:oleObj name="Equation" r:id="rId7" imgW="10795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1950" y="3709389"/>
                        <a:ext cx="168433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7544" y="3246761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Therefore the system matrices </a:t>
            </a:r>
            <a:r>
              <a:rPr lang="en-US" sz="2000" dirty="0" smtClean="0">
                <a:latin typeface="Arial" charset="0"/>
              </a:rPr>
              <a:t>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480497" y="3646873"/>
          <a:ext cx="1287462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8" name="Equation" r:id="rId9" imgW="825500" imgH="495300" progId="Equation.DSMT4">
                  <p:embed/>
                </p:oleObj>
              </mc:Choice>
              <mc:Fallback>
                <p:oleObj name="Equation" r:id="rId9" imgW="8255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80497" y="3646873"/>
                        <a:ext cx="1287462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383809" y="3646873"/>
          <a:ext cx="16033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19" name="Equation" r:id="rId11" imgW="1028700" imgH="292100" progId="Equation.3">
                  <p:embed/>
                </p:oleObj>
              </mc:Choice>
              <mc:Fallback>
                <p:oleObj name="Equation" r:id="rId11" imgW="10287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83809" y="3646873"/>
                        <a:ext cx="1603375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278580" y="984314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0" name="Equation" r:id="rId13" imgW="914400" imgH="190500" progId="Equation.DSMT4">
                  <p:embed/>
                </p:oleObj>
              </mc:Choice>
              <mc:Fallback>
                <p:oleObj name="Equation" r:id="rId1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80" y="984314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84200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State space equations take the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361950" y="1393212"/>
          <a:ext cx="18986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021" name="Equation" r:id="rId15" imgW="901700" imgH="177800" progId="Equation.3">
                  <p:embed/>
                </p:oleObj>
              </mc:Choice>
              <mc:Fallback>
                <p:oleObj name="Equation" r:id="rId15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393212"/>
                        <a:ext cx="18986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61952" y="4641450"/>
            <a:ext cx="833443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NB: Since system matrix A is diagonal, by inspection we can see that the eigenvalues of the system are given the diagonal elements of the system matrix 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= 1,7</a:t>
            </a:r>
            <a:endParaRPr lang="en-US" sz="2000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2" y="5981310"/>
            <a:ext cx="83623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However here we will proceed and adopt an analysis here that will deal with the general case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5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8" grpId="0"/>
      <p:bldP spid="14" grpId="0"/>
      <p:bldP spid="16" grpId="0" build="p" bldLvl="2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6397" y="683952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Given system matrix A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77840" y="1214442"/>
          <a:ext cx="14065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9" name="Equation" r:id="rId3" imgW="901700" imgH="495300" progId="Equation.DSMT4">
                  <p:embed/>
                </p:oleObj>
              </mc:Choice>
              <mc:Fallback>
                <p:oleObj name="Equation" r:id="rId3" imgW="9017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7840" y="1214442"/>
                        <a:ext cx="1406525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92938" y="2208362"/>
            <a:ext cx="90510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 eigenvalues of </a:t>
            </a:r>
            <a:r>
              <a:rPr lang="en-US" sz="2000" dirty="0" smtClean="0">
                <a:latin typeface="Arial" charset="0"/>
              </a:rPr>
              <a:t>matrix </a:t>
            </a:r>
            <a:r>
              <a:rPr lang="en-US" sz="2000" dirty="0">
                <a:latin typeface="Arial" charset="0"/>
              </a:rPr>
              <a:t>A </a:t>
            </a:r>
            <a:r>
              <a:rPr lang="en-US" sz="2000" dirty="0" smtClean="0">
                <a:latin typeface="Arial" charset="0"/>
              </a:rPr>
              <a:t>must satisfy </a:t>
            </a:r>
            <a:r>
              <a:rPr lang="en-US" sz="2000" dirty="0">
                <a:latin typeface="Arial" charset="0"/>
              </a:rPr>
              <a:t>the equation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77070" y="2707429"/>
          <a:ext cx="1071563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0" name="Equation" r:id="rId5" imgW="609600" imgH="177800" progId="Equation.DSMT4">
                  <p:embed/>
                </p:oleObj>
              </mc:Choice>
              <mc:Fallback>
                <p:oleObj name="Equation" r:id="rId5" imgW="6096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7070" y="2707429"/>
                        <a:ext cx="1071563" cy="312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3853108" y="2820112"/>
            <a:ext cx="39201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X is the </a:t>
            </a:r>
            <a:r>
              <a:rPr lang="en-US" sz="2000" dirty="0" smtClean="0">
                <a:latin typeface="Arial" charset="0"/>
              </a:rPr>
              <a:t>state vector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67958" y="3317729"/>
          <a:ext cx="1763712" cy="31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1" name="Equation" r:id="rId7" imgW="1003300" imgH="177800" progId="Equation.3">
                  <p:embed/>
                </p:oleObj>
              </mc:Choice>
              <mc:Fallback>
                <p:oleObj name="Equation" r:id="rId7" imgW="1003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7958" y="3317729"/>
                        <a:ext cx="1763712" cy="312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57202" y="3931719"/>
          <a:ext cx="1920875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2" name="Equation" r:id="rId9" imgW="1092200" imgH="228600" progId="Equation.DSMT4">
                  <p:embed/>
                </p:oleObj>
              </mc:Choice>
              <mc:Fallback>
                <p:oleObj name="Equation" r:id="rId9" imgW="109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02" y="3931719"/>
                        <a:ext cx="1920875" cy="401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853109" y="3732428"/>
            <a:ext cx="39201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I is the identity </a:t>
            </a:r>
            <a:r>
              <a:rPr lang="en-US" sz="2000" dirty="0" smtClean="0">
                <a:latin typeface="Arial" charset="0"/>
              </a:rPr>
              <a:t>matrix</a:t>
            </a:r>
            <a:endParaRPr lang="en-US" sz="2000" dirty="0"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" y="4421364"/>
            <a:ext cx="87619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This equation has a non-zero solution X if and only if the determinant of the matrix (A-I)=0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1506" y="5705885"/>
            <a:ext cx="61973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</a:t>
            </a:r>
            <a:r>
              <a:rPr lang="en-US" sz="2000" dirty="0" smtClean="0">
                <a:latin typeface="Arial" charset="0"/>
              </a:rPr>
              <a:t>straight </a:t>
            </a:r>
            <a:r>
              <a:rPr lang="en-US" sz="2000" dirty="0">
                <a:latin typeface="Arial" charset="0"/>
              </a:rPr>
              <a:t>bracket signifies the determinant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271508" y="5252365"/>
          <a:ext cx="1585912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3" name="Equation" r:id="rId11" imgW="901700" imgH="228600" progId="Equation.3">
                  <p:embed/>
                </p:oleObj>
              </mc:Choice>
              <mc:Fallback>
                <p:oleObj name="Equation" r:id="rId11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1508" y="5252365"/>
                        <a:ext cx="1585912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39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13" grpId="0"/>
      <p:bldP spid="15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971" y="789608"/>
            <a:ext cx="63031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Substituting A and I into the expression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23234" y="1479528"/>
          <a:ext cx="3411538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3" name="Equation" r:id="rId3" imgW="1943100" imgH="520700" progId="Equation.DSMT4">
                  <p:embed/>
                </p:oleObj>
              </mc:Choice>
              <mc:Fallback>
                <p:oleObj name="Equation" r:id="rId3" imgW="19431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234" y="1479528"/>
                        <a:ext cx="3411538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249122" y="1479526"/>
          <a:ext cx="26987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4" name="Equation" r:id="rId5" imgW="1536700" imgH="520700" progId="Equation.3">
                  <p:embed/>
                </p:oleObj>
              </mc:Choice>
              <mc:Fallback>
                <p:oleObj name="Equation" r:id="rId5" imgW="15367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9122" y="1479526"/>
                        <a:ext cx="2698750" cy="917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50238" y="3088849"/>
          <a:ext cx="363708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5" name="Equation" r:id="rId7" imgW="1955800" imgH="520700" progId="Equation.3">
                  <p:embed/>
                </p:oleObj>
              </mc:Choice>
              <mc:Fallback>
                <p:oleObj name="Equation" r:id="rId7" imgW="1955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0238" y="3088849"/>
                        <a:ext cx="3637085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221274" y="2588856"/>
            <a:ext cx="5804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For a 2x2 matrix the determinant is given by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29609" y="4397354"/>
          <a:ext cx="29718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6" name="Equation" r:id="rId9" imgW="1689100" imgH="203200" progId="Equation.DSMT4">
                  <p:embed/>
                </p:oleObj>
              </mc:Choice>
              <mc:Fallback>
                <p:oleObj name="Equation" r:id="rId9" imgW="1689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9609" y="4397354"/>
                        <a:ext cx="2971800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29609" y="4835504"/>
          <a:ext cx="221138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7" name="Equation" r:id="rId11" imgW="1257300" imgH="203200" progId="Equation.3">
                  <p:embed/>
                </p:oleObj>
              </mc:Choice>
              <mc:Fallback>
                <p:oleObj name="Equation" r:id="rId11" imgW="1257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9609" y="4835504"/>
                        <a:ext cx="2211388" cy="357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751861" y="5381600"/>
          <a:ext cx="1139825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8" name="Equation" r:id="rId13" imgW="647700" imgH="190500" progId="Equation.3">
                  <p:embed/>
                </p:oleObj>
              </mc:Choice>
              <mc:Fallback>
                <p:oleObj name="Equation" r:id="rId13" imgW="6477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1861" y="5381600"/>
                        <a:ext cx="1139825" cy="33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85970" y="5877262"/>
            <a:ext cx="85868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Both </a:t>
            </a:r>
            <a:r>
              <a:rPr lang="en-US" sz="2000" dirty="0" smtClean="0">
                <a:latin typeface="Arial" charset="0"/>
              </a:rPr>
              <a:t>of these eigenvalues </a:t>
            </a:r>
            <a:r>
              <a:rPr lang="en-US" sz="2000" dirty="0">
                <a:latin typeface="Arial" charset="0"/>
              </a:rPr>
              <a:t>are strictly positive </a:t>
            </a:r>
            <a:endParaRPr lang="en-US" sz="2000" dirty="0" smtClean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herefore </a:t>
            </a:r>
            <a:r>
              <a:rPr lang="en-US" sz="2000" dirty="0">
                <a:latin typeface="Arial" charset="0"/>
              </a:rPr>
              <a:t>the </a:t>
            </a:r>
            <a:r>
              <a:rPr lang="en-US" sz="2000" dirty="0" smtClean="0">
                <a:latin typeface="Arial" charset="0"/>
              </a:rPr>
              <a:t>uncontrolled system </a:t>
            </a:r>
            <a:r>
              <a:rPr lang="en-US" sz="2000" dirty="0">
                <a:latin typeface="Arial" charset="0"/>
              </a:rPr>
              <a:t>is unstable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387977" y="788959"/>
          <a:ext cx="127317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9" name="Equation" r:id="rId15" imgW="723900" imgH="228600" progId="Equation.DSMT4">
                  <p:embed/>
                </p:oleObj>
              </mc:Choice>
              <mc:Fallback>
                <p:oleObj name="Equation" r:id="rId15" imgW="723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87977" y="788959"/>
                        <a:ext cx="1273175" cy="40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 build="allAtOnce"/>
      <p:bldP spid="12" grpId="1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538" y="584118"/>
            <a:ext cx="8805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Since our system has a 2x2 system matrix, the system controllability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51937" y="1358130"/>
          <a:ext cx="2431834" cy="572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7" name="Equation" r:id="rId3" imgW="1155700" imgH="304800" progId="Equation.DSMT4">
                  <p:embed/>
                </p:oleObj>
              </mc:Choice>
              <mc:Fallback>
                <p:oleObj name="Equation" r:id="rId3" imgW="11557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937" y="1358130"/>
                        <a:ext cx="2431834" cy="5722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51937" y="2510531"/>
          <a:ext cx="270192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8" name="Equation" r:id="rId5" imgW="1333500" imgH="508000" progId="Equation.3">
                  <p:embed/>
                </p:oleObj>
              </mc:Choice>
              <mc:Fallback>
                <p:oleObj name="Equation" r:id="rId5" imgW="13335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937" y="2510531"/>
                        <a:ext cx="2701925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57177" y="1961919"/>
            <a:ext cx="35348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Calculating the AB term gives</a:t>
            </a:r>
            <a:endParaRPr lang="en-US" sz="20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781427" y="2510531"/>
          <a:ext cx="98107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89" name="Equation" r:id="rId7" imgW="546100" imgH="508000" progId="Equation.DSMT4">
                  <p:embed/>
                </p:oleObj>
              </mc:Choice>
              <mc:Fallback>
                <p:oleObj name="Equation" r:id="rId7" imgW="5461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81427" y="2510531"/>
                        <a:ext cx="981075" cy="91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57175" y="3712048"/>
          <a:ext cx="2986088" cy="614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90" name="Equation" r:id="rId9" imgW="1320800" imgH="304800" progId="Equation.3">
                  <p:embed/>
                </p:oleObj>
              </mc:Choice>
              <mc:Fallback>
                <p:oleObj name="Equation" r:id="rId9" imgW="1320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" y="3712048"/>
                        <a:ext cx="2986088" cy="6147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579815" y="3539231"/>
          <a:ext cx="1609725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91" name="Equation" r:id="rId11" imgW="736600" imgH="508000" progId="Equation.DSMT4">
                  <p:embed/>
                </p:oleObj>
              </mc:Choice>
              <mc:Fallback>
                <p:oleObj name="Equation" r:id="rId11" imgW="7366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9815" y="3539231"/>
                        <a:ext cx="1609725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820428"/>
            <a:ext cx="85209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It can be seen </a:t>
            </a:r>
            <a:r>
              <a:rPr lang="en-US" sz="2000" dirty="0" smtClean="0">
                <a:latin typeface="Arial" charset="0"/>
              </a:rPr>
              <a:t>directly that </a:t>
            </a:r>
            <a:r>
              <a:rPr lang="en-US" sz="2000" dirty="0">
                <a:latin typeface="Arial" charset="0"/>
              </a:rPr>
              <a:t>the </a:t>
            </a:r>
            <a:r>
              <a:rPr lang="en-US" sz="2000" dirty="0" smtClean="0">
                <a:latin typeface="Arial" charset="0"/>
              </a:rPr>
              <a:t>(reduced </a:t>
            </a:r>
            <a:r>
              <a:rPr lang="en-US" sz="2000" dirty="0">
                <a:latin typeface="Arial" charset="0"/>
              </a:rPr>
              <a:t>echelon </a:t>
            </a:r>
            <a:r>
              <a:rPr lang="en-US" sz="2000" dirty="0" smtClean="0">
                <a:latin typeface="Arial" charset="0"/>
              </a:rPr>
              <a:t>form) </a:t>
            </a:r>
            <a:r>
              <a:rPr lang="en-US" sz="2000" dirty="0">
                <a:latin typeface="Arial" charset="0"/>
              </a:rPr>
              <a:t>matrix </a:t>
            </a:r>
            <a:r>
              <a:rPr lang="en-US" sz="2000" dirty="0" smtClean="0">
                <a:latin typeface="Arial" charset="0"/>
              </a:rPr>
              <a:t>has rank </a:t>
            </a:r>
            <a:r>
              <a:rPr lang="en-US" sz="2000" dirty="0">
                <a:latin typeface="Arial" charset="0"/>
              </a:rPr>
              <a:t>of </a:t>
            </a:r>
            <a:r>
              <a:rPr lang="en-US" sz="2000" dirty="0" smtClean="0">
                <a:latin typeface="Arial" charset="0"/>
              </a:rPr>
              <a:t>2, which is full rank</a:t>
            </a: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herefore the system is controllable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85802" y="4811713"/>
          <a:ext cx="466248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92" name="Equation" r:id="rId13" imgW="2197100" imgH="508000" progId="Equation.DSMT4">
                  <p:embed/>
                </p:oleObj>
              </mc:Choice>
              <mc:Fallback>
                <p:oleObj name="Equation" r:id="rId13" imgW="21971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5802" y="4811713"/>
                        <a:ext cx="4662488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18538" y="4485929"/>
            <a:ext cx="7058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Gaussian elimination to try to achieve echelon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707065" y="4886325"/>
          <a:ext cx="148272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93" name="Equation" r:id="rId15" imgW="749300" imgH="508000" progId="Equation.3">
                  <p:embed/>
                </p:oleObj>
              </mc:Choice>
              <mc:Fallback>
                <p:oleObj name="Equation" r:id="rId15" imgW="749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07065" y="4886325"/>
                        <a:ext cx="1482725" cy="100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053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 build="p" bldLvl="2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38" y="531195"/>
            <a:ext cx="8805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Since our system has a 2x2 system matrix, the system </a:t>
            </a:r>
            <a:r>
              <a:rPr lang="en-US" sz="2000" dirty="0" err="1" smtClean="0">
                <a:latin typeface="Arial" charset="0"/>
              </a:rPr>
              <a:t>observability</a:t>
            </a:r>
            <a:r>
              <a:rPr lang="en-US" sz="2000" dirty="0" smtClean="0">
                <a:latin typeface="Arial" charset="0"/>
              </a:rPr>
              <a:t> matrix is given by</a:t>
            </a:r>
            <a:endParaRPr lang="en-US" sz="20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30238" y="5011738"/>
          <a:ext cx="466248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6" name="Equation" r:id="rId3" imgW="2197100" imgH="508000" progId="Equation.DSMT4">
                  <p:embed/>
                </p:oleObj>
              </mc:Choice>
              <mc:Fallback>
                <p:oleObj name="Equation" r:id="rId3" imgW="21971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238" y="5011738"/>
                        <a:ext cx="4662487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" y="6090982"/>
            <a:ext cx="9139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It can be seen </a:t>
            </a:r>
            <a:r>
              <a:rPr lang="en-US" sz="2000" dirty="0" smtClean="0">
                <a:latin typeface="Arial" charset="0"/>
              </a:rPr>
              <a:t>that </a:t>
            </a:r>
            <a:r>
              <a:rPr lang="en-US" sz="2000" dirty="0">
                <a:latin typeface="Arial" charset="0"/>
              </a:rPr>
              <a:t>the reduced echelon form matrix </a:t>
            </a:r>
            <a:r>
              <a:rPr lang="en-US" sz="2000" dirty="0" smtClean="0">
                <a:latin typeface="Arial" charset="0"/>
              </a:rPr>
              <a:t>has rank </a:t>
            </a:r>
            <a:r>
              <a:rPr lang="en-US" sz="2000" dirty="0">
                <a:latin typeface="Arial" charset="0"/>
              </a:rPr>
              <a:t>of </a:t>
            </a:r>
            <a:r>
              <a:rPr lang="en-US" sz="2000" dirty="0" smtClean="0">
                <a:latin typeface="Arial" charset="0"/>
              </a:rPr>
              <a:t>2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system is observable</a:t>
            </a:r>
            <a:endParaRPr lang="en-US" sz="2000" dirty="0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962" y="4685984"/>
            <a:ext cx="7058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Gaussian elimination to try to achieve echelon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413376" y="5086350"/>
          <a:ext cx="1484313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7" name="Equation" r:id="rId5" imgW="749300" imgH="508000" progId="Equation.3">
                  <p:embed/>
                </p:oleObj>
              </mc:Choice>
              <mc:Fallback>
                <p:oleObj name="Equation" r:id="rId5" imgW="749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3376" y="5086350"/>
                        <a:ext cx="1484313" cy="100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289433" y="4004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2857500" y="1122291"/>
          <a:ext cx="1839343" cy="94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8" name="Equation" r:id="rId7" imgW="889000" imgH="508000" progId="Equation.3">
                  <p:embed/>
                </p:oleObj>
              </mc:Choice>
              <mc:Fallback>
                <p:oleObj name="Equation" r:id="rId7" imgW="889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1122291"/>
                        <a:ext cx="1839343" cy="94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442913" y="2579688"/>
          <a:ext cx="332581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9" name="Equation" r:id="rId9" imgW="1536700" imgH="508000" progId="Equation.DSMT4">
                  <p:embed/>
                </p:oleObj>
              </mc:Choice>
              <mc:Fallback>
                <p:oleObj name="Equation" r:id="rId9" imgW="15367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2913" y="2579688"/>
                        <a:ext cx="3325812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46117" y="2179190"/>
            <a:ext cx="3548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Calculating the CA term gives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4035427" y="2782892"/>
          <a:ext cx="15462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10" name="Equation" r:id="rId11" imgW="723900" imgH="304800" progId="Equation.3">
                  <p:embed/>
                </p:oleObj>
              </mc:Choice>
              <mc:Fallback>
                <p:oleObj name="Equation" r:id="rId11" imgW="7239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35427" y="2782892"/>
                        <a:ext cx="1546225" cy="650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442915" y="3644900"/>
          <a:ext cx="2652712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11" name="Equation" r:id="rId13" imgW="1155700" imgH="508000" progId="Equation.DSMT4">
                  <p:embed/>
                </p:oleObj>
              </mc:Choice>
              <mc:Fallback>
                <p:oleObj name="Equation" r:id="rId13" imgW="11557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5" y="3644900"/>
                        <a:ext cx="2652712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49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build="p" bldLvl="2"/>
      <p:bldP spid="16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51693" y="1772139"/>
            <a:ext cx="8440615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</a:t>
            </a:r>
            <a:r>
              <a:rPr lang="en-GB" sz="3323" b="1" dirty="0" smtClean="0">
                <a:solidFill>
                  <a:srgbClr val="FF3300"/>
                </a:solidFill>
              </a:rPr>
              <a:t>Engineering</a:t>
            </a:r>
            <a:br>
              <a:rPr lang="en-GB" sz="3323" b="1" dirty="0" smtClean="0">
                <a:solidFill>
                  <a:srgbClr val="FF3300"/>
                </a:solidFill>
              </a:rPr>
            </a:br>
            <a:r>
              <a:rPr lang="en-GB" sz="3200" b="1" dirty="0">
                <a:solidFill>
                  <a:srgbClr val="FF3300"/>
                </a:solidFill>
              </a:rPr>
              <a:t> Dr Ian Howard</a:t>
            </a:r>
            <a:br>
              <a:rPr lang="en-GB" sz="3200" b="1" dirty="0">
                <a:solidFill>
                  <a:srgbClr val="FF3300"/>
                </a:solidFill>
              </a:rPr>
            </a:br>
            <a:r>
              <a:rPr lang="en-GB" sz="3200" i="1" dirty="0">
                <a:solidFill>
                  <a:srgbClr val="FF3300"/>
                </a:solidFill>
              </a:rPr>
              <a:t/>
            </a:r>
            <a:br>
              <a:rPr lang="en-GB" sz="3200" i="1" dirty="0">
                <a:solidFill>
                  <a:srgbClr val="FF3300"/>
                </a:solidFill>
              </a:rPr>
            </a:br>
            <a:r>
              <a:rPr lang="en-GB" sz="3200" dirty="0"/>
              <a:t>Tutorial 1 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>ROCO218 2016R Exam examples</a:t>
            </a:r>
            <a:br>
              <a:rPr lang="en-GB" sz="3323" dirty="0"/>
            </a:br>
            <a:r>
              <a:rPr lang="en-GB" sz="3323" dirty="0"/>
              <a:t>Derive transfer function for electrical system</a:t>
            </a:r>
            <a:r>
              <a:rPr lang="en-US" sz="2954" dirty="0">
                <a:latin typeface="Arial"/>
                <a:cs typeface="Arial"/>
              </a:rPr>
              <a:t/>
            </a:r>
            <a:br>
              <a:rPr lang="en-US" sz="2954" dirty="0">
                <a:latin typeface="Arial"/>
                <a:cs typeface="Arial"/>
              </a:rPr>
            </a:br>
            <a:endParaRPr lang="en-GB" sz="3323" dirty="0"/>
          </a:p>
        </p:txBody>
      </p:sp>
    </p:spTree>
    <p:extLst>
      <p:ext uri="{BB962C8B-B14F-4D97-AF65-F5344CB8AC3E}">
        <p14:creationId xmlns:p14="http://schemas.microsoft.com/office/powerpoint/2010/main" val="39454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55413" y="270122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Q1: Electrical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920026" y="5080606"/>
            <a:ext cx="7715924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15" dirty="0">
                <a:latin typeface="Arial"/>
                <a:cs typeface="Arial"/>
              </a:rPr>
              <a:t>Solution: Summing voltages around circuit we have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732584" y="3112477"/>
          <a:ext cx="105508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8" name="Equation" r:id="rId3" imgW="114300" imgH="165100" progId="Equation.DSMT4">
                  <p:embed/>
                </p:oleObj>
              </mc:Choice>
              <mc:Fallback>
                <p:oleObj name="Equation" r:id="rId3" imgW="1143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32584" y="3112477"/>
                        <a:ext cx="105508" cy="15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516066" y="5600323"/>
          <a:ext cx="3216519" cy="874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9" name="Equation" r:id="rId5" imgW="1447800" imgH="393700" progId="Equation.DSMT4">
                  <p:embed/>
                </p:oleObj>
              </mc:Choice>
              <mc:Fallback>
                <p:oleObj name="Equation" r:id="rId5" imgW="14478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6066" y="5600323"/>
                        <a:ext cx="3216519" cy="874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634" y="826482"/>
            <a:ext cx="7179299" cy="42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3288" y="884670"/>
            <a:ext cx="775873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15" dirty="0">
                <a:latin typeface="Arial"/>
                <a:cs typeface="Arial"/>
              </a:rPr>
              <a:t>Taking Laplace transforms of the voltage equation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55413" y="270122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Q1: Electrical system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562119" y="1310825"/>
          <a:ext cx="3159369" cy="874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80" name="Equation" r:id="rId3" imgW="1422400" imgH="393700" progId="Equation.3">
                  <p:embed/>
                </p:oleObj>
              </mc:Choice>
              <mc:Fallback>
                <p:oleObj name="Equation" r:id="rId3" imgW="1422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2119" y="1310825"/>
                        <a:ext cx="3159369" cy="874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124587" y="1338344"/>
          <a:ext cx="3472962" cy="873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81" name="Equation" r:id="rId5" imgW="1562100" imgH="393700" progId="Equation.3">
                  <p:embed/>
                </p:oleObj>
              </mc:Choice>
              <mc:Fallback>
                <p:oleObj name="Equation" r:id="rId5" imgW="1562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4587" y="1338344"/>
                        <a:ext cx="3472962" cy="873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62117" y="3524689"/>
            <a:ext cx="7709910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15" dirty="0">
                <a:latin typeface="Arial"/>
                <a:cs typeface="Arial"/>
              </a:rPr>
              <a:t>Rearranging we get the following transfer function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64497" y="2637871"/>
          <a:ext cx="3330819" cy="95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82" name="Equation" r:id="rId7" imgW="1498600" imgH="431800" progId="Equation.DSMT4">
                  <p:embed/>
                </p:oleObj>
              </mc:Choice>
              <mc:Fallback>
                <p:oleObj name="Equation" r:id="rId7" imgW="14986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4497" y="2637871"/>
                        <a:ext cx="3330819" cy="95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40423" y="2641729"/>
          <a:ext cx="2201008" cy="90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83" name="Equation" r:id="rId9" imgW="990600" imgH="406400" progId="Equation.3">
                  <p:embed/>
                </p:oleObj>
              </mc:Choice>
              <mc:Fallback>
                <p:oleObj name="Equation" r:id="rId9" imgW="9906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40423" y="2641729"/>
                        <a:ext cx="2201008" cy="901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07785" y="3950682"/>
          <a:ext cx="2370992" cy="95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84" name="Equation" r:id="rId11" imgW="1066800" imgH="431800" progId="Equation.DSMT4">
                  <p:embed/>
                </p:oleObj>
              </mc:Choice>
              <mc:Fallback>
                <p:oleObj name="Equation" r:id="rId11" imgW="1066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7785" y="3950682"/>
                        <a:ext cx="2370992" cy="95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64497" y="5446462"/>
          <a:ext cx="2793023" cy="95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85" name="Equation" r:id="rId13" imgW="1257300" imgH="431800" progId="Equation.DSMT4">
                  <p:embed/>
                </p:oleObj>
              </mc:Choice>
              <mc:Fallback>
                <p:oleObj name="Equation" r:id="rId13" imgW="12573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4497" y="5446462"/>
                        <a:ext cx="2793023" cy="958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11959" y="4927892"/>
            <a:ext cx="4828022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15" dirty="0">
                <a:latin typeface="Arial"/>
                <a:cs typeface="Arial"/>
              </a:rPr>
              <a:t>Substituting in C=0.5F, R = 1Ω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4497" y="2211718"/>
            <a:ext cx="3464641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15" dirty="0">
                <a:latin typeface="Arial"/>
                <a:cs typeface="Arial"/>
              </a:rPr>
              <a:t>Taking out the factor I(s)</a:t>
            </a:r>
          </a:p>
        </p:txBody>
      </p:sp>
    </p:spTree>
    <p:extLst>
      <p:ext uri="{BB962C8B-B14F-4D97-AF65-F5344CB8AC3E}">
        <p14:creationId xmlns:p14="http://schemas.microsoft.com/office/powerpoint/2010/main" val="21183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1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2016 exam for ROCO319 Modern Control </a:t>
            </a:r>
            <a:br>
              <a:rPr lang="en-GB" sz="3600" dirty="0" smtClean="0"/>
            </a:br>
            <a:r>
              <a:rPr lang="en-GB" sz="3600" dirty="0" smtClean="0"/>
              <a:t>Solutions to relevant questions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28270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9144000" cy="519631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Q1: Simplify diagram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06160" y="3922889"/>
            <a:ext cx="319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+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3854" y="3810000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Q3: State space control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" y="1067554"/>
            <a:ext cx="9041399" cy="34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23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Q3: State space control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039" y="2349636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given system state space equations are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00039" y="2857050"/>
          <a:ext cx="402907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0" name="Equation" r:id="rId3" imgW="2298700" imgH="558800" progId="Equation.3">
                  <p:embed/>
                </p:oleObj>
              </mc:Choice>
              <mc:Fallback>
                <p:oleObj name="Equation" r:id="rId3" imgW="2298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039" y="2857050"/>
                        <a:ext cx="4029075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572006" y="2857050"/>
          <a:ext cx="2271712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1" name="Equation" r:id="rId5" imgW="1295400" imgH="558800" progId="Equation.DSMT4">
                  <p:embed/>
                </p:oleObj>
              </mc:Choice>
              <mc:Fallback>
                <p:oleObj name="Equation" r:id="rId5" imgW="1295400" imgH="558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72006" y="2857050"/>
                        <a:ext cx="2271712" cy="98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58775" y="5043687"/>
          <a:ext cx="1665288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2" name="Equation" r:id="rId7" imgW="1066800" imgH="495300" progId="Equation.DSMT4">
                  <p:embed/>
                </p:oleObj>
              </mc:Choice>
              <mc:Fallback>
                <p:oleObj name="Equation" r:id="rId7" imgW="10668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8775" y="5043687"/>
                        <a:ext cx="1665288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278581" y="4512567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Therefore the system matrices </a:t>
            </a:r>
            <a:r>
              <a:rPr lang="en-US" sz="2000" dirty="0" smtClean="0">
                <a:latin typeface="Arial" charset="0"/>
              </a:rPr>
              <a:t>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449513" y="5042099"/>
          <a:ext cx="13271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3" name="Equation" r:id="rId9" imgW="850900" imgH="495300" progId="Equation.DSMT4">
                  <p:embed/>
                </p:oleObj>
              </mc:Choice>
              <mc:Fallback>
                <p:oleObj name="Equation" r:id="rId9" imgW="8509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49513" y="5042099"/>
                        <a:ext cx="13271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267968" y="5207291"/>
          <a:ext cx="16430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4" name="Equation" r:id="rId11" imgW="1054100" imgH="292100" progId="Equation.DSMT4">
                  <p:embed/>
                </p:oleObj>
              </mc:Choice>
              <mc:Fallback>
                <p:oleObj name="Equation" r:id="rId11" imgW="10541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67968" y="5207291"/>
                        <a:ext cx="1643062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278580" y="984312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5" name="Equation" r:id="rId13" imgW="914400" imgH="190500" progId="Equation.DSMT4">
                  <p:embed/>
                </p:oleObj>
              </mc:Choice>
              <mc:Fallback>
                <p:oleObj name="Equation" r:id="rId1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80" y="984312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58775" y="623259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State space equations take the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361950" y="1538288"/>
          <a:ext cx="18986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6" name="Equation" r:id="rId15" imgW="901700" imgH="177800" progId="Equation.3">
                  <p:embed/>
                </p:oleObj>
              </mc:Choice>
              <mc:Fallback>
                <p:oleObj name="Equation" r:id="rId15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538288"/>
                        <a:ext cx="18986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677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8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Q3: State space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234373" y="1168400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2" name="Equation" r:id="rId3" imgW="914400" imgH="190500" progId="Equation.DSMT4">
                  <p:embed/>
                </p:oleObj>
              </mc:Choice>
              <mc:Fallback>
                <p:oleObj name="Equation" r:id="rId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73" y="1168400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34373" y="708968"/>
            <a:ext cx="7312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We now apply feedback to the state space equation</a:t>
            </a:r>
            <a:endParaRPr lang="en-US" sz="2000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5372" y="1665873"/>
            <a:ext cx="6277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By setting input U to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2186923"/>
          <a:ext cx="133508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3" name="Equation" r:id="rId5" imgW="635000" imgH="152400" progId="Equation.DSMT4">
                  <p:embed/>
                </p:oleObj>
              </mc:Choice>
              <mc:Fallback>
                <p:oleObj name="Equation" r:id="rId5" imgW="6350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6923"/>
                        <a:ext cx="1335088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1368528" y="2667716"/>
          <a:ext cx="213518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4" name="Equation" r:id="rId7" imgW="1016000" imgH="342900" progId="Equation.DSMT4">
                  <p:embed/>
                </p:oleObj>
              </mc:Choice>
              <mc:Fallback>
                <p:oleObj name="Equation" r:id="rId7" imgW="1016000" imgH="342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8528" y="2667716"/>
                        <a:ext cx="213518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40636" y="2743878"/>
            <a:ext cx="1351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</a:t>
            </a: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3268143" y="3953969"/>
          <a:ext cx="256698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5" name="Equation" r:id="rId9" imgW="1219200" imgH="266700" progId="Equation.DSMT4">
                  <p:embed/>
                </p:oleObj>
              </mc:Choice>
              <mc:Fallback>
                <p:oleObj name="Equation" r:id="rId9" imgW="12192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143" y="3953969"/>
                        <a:ext cx="256698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9753" y="3520062"/>
            <a:ext cx="8726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This leads to the the modified relationship</a:t>
            </a:r>
            <a:endParaRPr lang="en-US" sz="2000" dirty="0"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4373" y="4689050"/>
            <a:ext cx="8726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So the stability is now determined </a:t>
            </a:r>
            <a:r>
              <a:rPr lang="en-US" sz="2000" dirty="0">
                <a:latin typeface="Arial" charset="0"/>
              </a:rPr>
              <a:t>by location of </a:t>
            </a:r>
            <a:r>
              <a:rPr lang="en-US" sz="2000" dirty="0" smtClean="0">
                <a:latin typeface="Arial" charset="0"/>
              </a:rPr>
              <a:t>poles which are </a:t>
            </a:r>
            <a:r>
              <a:rPr lang="en-US" sz="2000" dirty="0">
                <a:latin typeface="Arial" charset="0"/>
              </a:rPr>
              <a:t>the eigenvalue of matrix (A-BK)</a:t>
            </a: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83444" y="3990975"/>
          <a:ext cx="25146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6" name="Equation" r:id="rId11" imgW="1193800" imgH="203200" progId="Equation.3">
                  <p:embed/>
                </p:oleObj>
              </mc:Choice>
              <mc:Fallback>
                <p:oleObj name="Equation" r:id="rId11" imgW="1193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44" y="3990975"/>
                        <a:ext cx="25146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51930" y="6164085"/>
          <a:ext cx="27162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97" name="Equation" r:id="rId13" imgW="1346200" imgH="228600" progId="Equation.DSMT4">
                  <p:embed/>
                </p:oleObj>
              </mc:Choice>
              <mc:Fallback>
                <p:oleObj name="Equation" r:id="rId13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1930" y="6164085"/>
                        <a:ext cx="2716213" cy="5254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30299" y="5640040"/>
            <a:ext cx="7256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The 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of the closed loop system are thus given by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13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8" grpId="0"/>
      <p:bldP spid="19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Q3: State space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06389" y="1192215"/>
          <a:ext cx="138747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12" name="Equation" r:id="rId3" imgW="889000" imgH="482600" progId="Equation.3">
                  <p:embed/>
                </p:oleObj>
              </mc:Choice>
              <mc:Fallback>
                <p:oleObj name="Equation" r:id="rId3" imgW="889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389" y="1192215"/>
                        <a:ext cx="1387475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46082" y="610618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Using the </a:t>
            </a:r>
            <a:r>
              <a:rPr lang="en-US" sz="2000" dirty="0">
                <a:latin typeface="Arial" charset="0"/>
              </a:rPr>
              <a:t>system </a:t>
            </a:r>
            <a:r>
              <a:rPr lang="en-US" sz="2000" dirty="0" smtClean="0">
                <a:latin typeface="Arial" charset="0"/>
              </a:rPr>
              <a:t>matrices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252663" y="1179513"/>
          <a:ext cx="1049337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13" name="Equation" r:id="rId5" imgW="673100" imgH="495300" progId="Equation.DSMT4">
                  <p:embed/>
                </p:oleObj>
              </mc:Choice>
              <mc:Fallback>
                <p:oleObj name="Equation" r:id="rId5" imgW="6731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2663" y="1179513"/>
                        <a:ext cx="1049337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771901" y="1182254"/>
          <a:ext cx="13652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14" name="Equation" r:id="rId7" imgW="876300" imgH="292100" progId="Equation.3">
                  <p:embed/>
                </p:oleObj>
              </mc:Choice>
              <mc:Fallback>
                <p:oleObj name="Equation" r:id="rId7" imgW="876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1901" y="1182254"/>
                        <a:ext cx="1365250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46082" y="3900014"/>
          <a:ext cx="27162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15" name="Equation" r:id="rId9" imgW="1346200" imgH="228600" progId="Equation.DSMT4">
                  <p:embed/>
                </p:oleObj>
              </mc:Choice>
              <mc:Fallback>
                <p:oleObj name="Equation" r:id="rId9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082" y="3900014"/>
                        <a:ext cx="2716213" cy="5254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101412" y="2149794"/>
          <a:ext cx="3502025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16" name="Equation" r:id="rId11" imgW="1663700" imgH="508000" progId="Equation.DSMT4">
                  <p:embed/>
                </p:oleObj>
              </mc:Choice>
              <mc:Fallback>
                <p:oleObj name="Equation" r:id="rId11" imgW="16637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12" y="2149794"/>
                        <a:ext cx="3502025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3771900" y="2046606"/>
          <a:ext cx="17907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17" name="Equation" r:id="rId13" imgW="850900" imgH="558800" progId="Equation.DSMT4">
                  <p:embed/>
                </p:oleObj>
              </mc:Choice>
              <mc:Fallback>
                <p:oleObj name="Equation" r:id="rId13" imgW="850900" imgH="558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2046606"/>
                        <a:ext cx="179070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01411" y="3370775"/>
            <a:ext cx="2608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Substituting in values 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101600" y="4437063"/>
          <a:ext cx="532288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18" name="Equation" r:id="rId15" imgW="2730500" imgH="571500" progId="Equation.DSMT4">
                  <p:embed/>
                </p:oleObj>
              </mc:Choice>
              <mc:Fallback>
                <p:oleObj name="Equation" r:id="rId15" imgW="2730500" imgH="571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" y="4437063"/>
                        <a:ext cx="5322888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5784851" y="4392613"/>
          <a:ext cx="2925763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19" name="Equation" r:id="rId17" imgW="1536700" imgH="622300" progId="Equation.DSMT4">
                  <p:embed/>
                </p:oleObj>
              </mc:Choice>
              <mc:Fallback>
                <p:oleObj name="Equation" r:id="rId17" imgW="1536700" imgH="622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4851" y="4392613"/>
                        <a:ext cx="2925763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46082" y="5578370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characteristic equation is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542925" y="6005513"/>
          <a:ext cx="43322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20" name="Equation" r:id="rId19" imgW="2057400" imgH="279400" progId="Equation.3">
                  <p:embed/>
                </p:oleObj>
              </mc:Choice>
              <mc:Fallback>
                <p:oleObj name="Equation" r:id="rId19" imgW="2057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6005513"/>
                        <a:ext cx="43322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78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State space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6863" y="635152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Simplifying the characteristic equation 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515938" y="1709738"/>
          <a:ext cx="379412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0" name="Equation" r:id="rId3" imgW="1803400" imgH="279400" progId="Equation.3">
                  <p:embed/>
                </p:oleObj>
              </mc:Choice>
              <mc:Fallback>
                <p:oleObj name="Equation" r:id="rId3" imgW="1803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5938" y="1709738"/>
                        <a:ext cx="379412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34374" y="2281208"/>
            <a:ext cx="8726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We require that </a:t>
            </a:r>
            <a:r>
              <a:rPr lang="en-US" sz="2000" dirty="0">
                <a:latin typeface="Arial" charset="0"/>
              </a:rPr>
              <a:t>the eigenvalues </a:t>
            </a:r>
            <a:r>
              <a:rPr lang="en-US" sz="2000" dirty="0" err="1">
                <a:latin typeface="Arial" charset="0"/>
              </a:rPr>
              <a:t>λ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of the controller system are at -3,-2</a:t>
            </a:r>
          </a:p>
          <a:p>
            <a:r>
              <a:rPr lang="en-US" sz="2000" dirty="0">
                <a:latin typeface="Arial" charset="0"/>
              </a:rPr>
              <a:t>Therefore we want the following characteristic </a:t>
            </a:r>
            <a:r>
              <a:rPr lang="en-US" sz="2000" dirty="0" smtClean="0">
                <a:latin typeface="Arial" charset="0"/>
              </a:rPr>
              <a:t>equation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417514" y="3065465"/>
          <a:ext cx="270192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1" name="Equation" r:id="rId5" imgW="1282700" imgH="266700" progId="Equation.DSMT4">
                  <p:embed/>
                </p:oleObj>
              </mc:Choice>
              <mc:Fallback>
                <p:oleObj name="Equation" r:id="rId5" imgW="12827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4" y="3065465"/>
                        <a:ext cx="270192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3505201" y="3117850"/>
          <a:ext cx="23526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2" name="Equation" r:id="rId7" imgW="1117600" imgH="215900" progId="Equation.3">
                  <p:embed/>
                </p:oleObj>
              </mc:Choice>
              <mc:Fallback>
                <p:oleObj name="Equation" r:id="rId7" imgW="1117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1" y="3117850"/>
                        <a:ext cx="23526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>
            <p:extLst/>
          </p:nvPr>
        </p:nvGraphicFramePr>
        <p:xfrm>
          <a:off x="790576" y="4535488"/>
          <a:ext cx="1978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3" name="Equation" r:id="rId9" imgW="939800" imgH="215900" progId="Equation.DSMT4">
                  <p:embed/>
                </p:oleObj>
              </mc:Choice>
              <mc:Fallback>
                <p:oleObj name="Equation" r:id="rId9" imgW="9398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6" y="4535488"/>
                        <a:ext cx="19780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234375" y="3723630"/>
            <a:ext cx="8760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We now need to match the coefficients in the desired eigenvalues characteristic equation using the appropriate gain vector K 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873824" y="5091113"/>
          <a:ext cx="1603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4" name="Equation" r:id="rId11" imgW="762000" imgH="241300" progId="Equation.3">
                  <p:embed/>
                </p:oleObj>
              </mc:Choice>
              <mc:Fallback>
                <p:oleObj name="Equation" r:id="rId11" imgW="762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824" y="5091113"/>
                        <a:ext cx="160337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 noChangeAspect="1"/>
          </p:cNvGraphicFramePr>
          <p:nvPr>
            <p:extLst/>
          </p:nvPr>
        </p:nvGraphicFramePr>
        <p:xfrm>
          <a:off x="684213" y="5580063"/>
          <a:ext cx="17637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5" name="Equation" r:id="rId13" imgW="838200" imgH="241300" progId="Equation.DSMT4">
                  <p:embed/>
                </p:oleObj>
              </mc:Choice>
              <mc:Fallback>
                <p:oleObj name="Equation" r:id="rId13" imgW="8382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5580063"/>
                        <a:ext cx="17637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/>
          <p:cNvGraphicFramePr>
            <a:graphicFrameLocks noChangeAspect="1"/>
          </p:cNvGraphicFramePr>
          <p:nvPr>
            <p:extLst/>
          </p:nvPr>
        </p:nvGraphicFramePr>
        <p:xfrm>
          <a:off x="2768600" y="5573773"/>
          <a:ext cx="12033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6" name="Equation" r:id="rId15" imgW="571500" imgH="241300" progId="Equation.3">
                  <p:embed/>
                </p:oleObj>
              </mc:Choice>
              <mc:Fallback>
                <p:oleObj name="Equation" r:id="rId15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600" y="5573773"/>
                        <a:ext cx="12033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"/>
          <p:cNvGraphicFramePr>
            <a:graphicFrameLocks noChangeAspect="1"/>
          </p:cNvGraphicFramePr>
          <p:nvPr>
            <p:extLst/>
          </p:nvPr>
        </p:nvGraphicFramePr>
        <p:xfrm>
          <a:off x="3124200" y="4548190"/>
          <a:ext cx="38544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7" name="Equation" r:id="rId17" imgW="1828800" imgH="266700" progId="Equation.DSMT4">
                  <p:embed/>
                </p:oleObj>
              </mc:Choice>
              <mc:Fallback>
                <p:oleObj name="Equation" r:id="rId17" imgW="18288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548190"/>
                        <a:ext cx="38544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515939" y="6151563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Feedback law is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5" name="Object 4"/>
          <p:cNvGraphicFramePr>
            <a:graphicFrameLocks noChangeAspect="1"/>
          </p:cNvGraphicFramePr>
          <p:nvPr>
            <p:extLst/>
          </p:nvPr>
        </p:nvGraphicFramePr>
        <p:xfrm>
          <a:off x="4173539" y="6062663"/>
          <a:ext cx="22193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8" name="Equation" r:id="rId19" imgW="1054100" imgH="241300" progId="Equation.3">
                  <p:embed/>
                </p:oleObj>
              </mc:Choice>
              <mc:Fallback>
                <p:oleObj name="Equation" r:id="rId19" imgW="1054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3539" y="6062663"/>
                        <a:ext cx="22193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542925" y="1115715"/>
          <a:ext cx="433228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09" name="Equation" r:id="rId21" imgW="2057400" imgH="279400" progId="Equation.3">
                  <p:embed/>
                </p:oleObj>
              </mc:Choice>
              <mc:Fallback>
                <p:oleObj name="Equation" r:id="rId21" imgW="2057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1115715"/>
                        <a:ext cx="433228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2644776" y="5091113"/>
          <a:ext cx="12287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10" name="Equation" r:id="rId23" imgW="584200" imgH="241300" progId="Equation.DSMT4">
                  <p:embed/>
                </p:oleObj>
              </mc:Choice>
              <mc:Fallback>
                <p:oleObj name="Equation" r:id="rId23" imgW="5842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4776" y="5091113"/>
                        <a:ext cx="12287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87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7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81325" y="1772139"/>
            <a:ext cx="6682154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</a:t>
            </a:r>
            <a:r>
              <a:rPr lang="en-GB" sz="3323" b="1" dirty="0" smtClean="0">
                <a:solidFill>
                  <a:srgbClr val="FF3300"/>
                </a:solidFill>
              </a:rPr>
              <a:t>Engineering</a:t>
            </a:r>
            <a:br>
              <a:rPr lang="en-GB" sz="3323" b="1" dirty="0" smtClean="0">
                <a:solidFill>
                  <a:srgbClr val="FF3300"/>
                </a:solidFill>
              </a:rPr>
            </a:br>
            <a:r>
              <a:rPr lang="en-GB" sz="3200" b="1" dirty="0">
                <a:solidFill>
                  <a:srgbClr val="FF3300"/>
                </a:solidFill>
              </a:rPr>
              <a:t> Dr Ian Howard</a:t>
            </a:r>
            <a:br>
              <a:rPr lang="en-GB" sz="3200" b="1" dirty="0">
                <a:solidFill>
                  <a:srgbClr val="FF3300"/>
                </a:solidFill>
              </a:rPr>
            </a:br>
            <a:r>
              <a:rPr lang="en-GB" sz="3200" i="1" dirty="0">
                <a:solidFill>
                  <a:srgbClr val="FF3300"/>
                </a:solidFill>
              </a:rPr>
              <a:t/>
            </a:r>
            <a:br>
              <a:rPr lang="en-GB" sz="3200" i="1" dirty="0">
                <a:solidFill>
                  <a:srgbClr val="FF3300"/>
                </a:solidFill>
              </a:rPr>
            </a:br>
            <a:r>
              <a:rPr lang="en-GB" sz="3200" dirty="0"/>
              <a:t>Tutorial 1 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>2015 exam for ROCO316 Modern Control </a:t>
            </a:r>
            <a:br>
              <a:rPr lang="en-GB" sz="3323" dirty="0"/>
            </a:br>
            <a:r>
              <a:rPr lang="en-GB" sz="3323" dirty="0"/>
              <a:t>Solutions to relevant questions</a:t>
            </a:r>
          </a:p>
        </p:txBody>
      </p:sp>
    </p:spTree>
    <p:extLst>
      <p:ext uri="{BB962C8B-B14F-4D97-AF65-F5344CB8AC3E}">
        <p14:creationId xmlns:p14="http://schemas.microsoft.com/office/powerpoint/2010/main" val="882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773723" y="27012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Q1: Continuous-time nonlinear control system</a:t>
            </a:r>
            <a:endParaRPr lang="en-US" sz="2954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3" y="1149835"/>
            <a:ext cx="8440615" cy="53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773723" y="27012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Q1: Continuous-time nonlinear control system</a:t>
            </a:r>
            <a:endParaRPr lang="en-US" sz="2954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5457" y="1222111"/>
            <a:ext cx="7557099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Solution: Substituting in value of u(t) = -1 gives the equations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127082" y="1776048"/>
          <a:ext cx="2451589" cy="407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99" name="Equation" r:id="rId3" imgW="1371600" imgH="228600" progId="Equation.3">
                  <p:embed/>
                </p:oleObj>
              </mc:Choice>
              <mc:Fallback>
                <p:oleObj name="Equation" r:id="rId3" imgW="1371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7082" y="1776048"/>
                        <a:ext cx="2451589" cy="407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127082" y="2309786"/>
          <a:ext cx="1701312" cy="408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00" name="Equation" r:id="rId5" imgW="952500" imgH="228600" progId="Equation.3">
                  <p:embed/>
                </p:oleObj>
              </mc:Choice>
              <mc:Fallback>
                <p:oleObj name="Equation" r:id="rId5" imgW="952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7082" y="2309786"/>
                        <a:ext cx="1701312" cy="408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127082" y="2836797"/>
          <a:ext cx="1748204" cy="363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01" name="Equation" r:id="rId7" imgW="977900" imgH="203200" progId="Equation.3">
                  <p:embed/>
                </p:oleObj>
              </mc:Choice>
              <mc:Fallback>
                <p:oleObj name="Equation" r:id="rId7" imgW="977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27082" y="2836797"/>
                        <a:ext cx="1748204" cy="363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98457" y="3334127"/>
            <a:ext cx="8093850" cy="122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To linearize we need to calculate the </a:t>
            </a:r>
            <a:r>
              <a:rPr lang="en-US" sz="1846" dirty="0" err="1">
                <a:latin typeface="Arial" charset="0"/>
              </a:rPr>
              <a:t>Jacobian</a:t>
            </a:r>
            <a:r>
              <a:rPr lang="en-US" sz="1846" dirty="0">
                <a:latin typeface="Arial" charset="0"/>
              </a:rPr>
              <a:t> matrix and evaluate it at the given equilibrium position (-1,0). </a:t>
            </a:r>
          </a:p>
          <a:p>
            <a:endParaRPr lang="en-US" sz="1846" dirty="0">
              <a:latin typeface="Arial" charset="0"/>
            </a:endParaRPr>
          </a:p>
          <a:p>
            <a:r>
              <a:rPr lang="en-US" sz="1846" dirty="0">
                <a:latin typeface="Arial" charset="0"/>
              </a:rPr>
              <a:t>In general the </a:t>
            </a:r>
            <a:r>
              <a:rPr lang="en-US" sz="1846" dirty="0" err="1">
                <a:latin typeface="Arial" charset="0"/>
              </a:rPr>
              <a:t>Jacobian</a:t>
            </a:r>
            <a:r>
              <a:rPr lang="en-US" sz="1846" dirty="0">
                <a:latin typeface="Arial" charset="0"/>
              </a:rPr>
              <a:t> is given by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081771" y="3937298"/>
          <a:ext cx="4380781" cy="2399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02" name="Equation" r:id="rId9" imgW="3365500" imgH="1841500" progId="Equation.DSMT4">
                  <p:embed/>
                </p:oleObj>
              </mc:Choice>
              <mc:Fallback>
                <p:oleObj name="Equation" r:id="rId9" imgW="3365500" imgH="184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81771" y="3937298"/>
                        <a:ext cx="4380781" cy="2399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59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73723" y="27012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Q1: Continuous-time nonlinear control system</a:t>
            </a:r>
            <a:endParaRPr lang="en-US" sz="2954" b="1" dirty="0">
              <a:latin typeface="Arial"/>
              <a:cs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71185" y="1764012"/>
          <a:ext cx="2656743" cy="37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1" name="Equation" r:id="rId3" imgW="1638300" imgH="228600" progId="Equation.3">
                  <p:embed/>
                </p:oleObj>
              </mc:Choice>
              <mc:Fallback>
                <p:oleObj name="Equation" r:id="rId3" imgW="1638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1185" y="1764012"/>
                        <a:ext cx="2656743" cy="37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71187" y="2339275"/>
          <a:ext cx="1995854" cy="37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2" name="Equation" r:id="rId5" imgW="1231900" imgH="228600" progId="Equation.3">
                  <p:embed/>
                </p:oleObj>
              </mc:Choice>
              <mc:Fallback>
                <p:oleObj name="Equation" r:id="rId5" imgW="1231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1187" y="2339275"/>
                        <a:ext cx="1995854" cy="37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12220" y="826482"/>
            <a:ext cx="8071100" cy="944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Here we only have a 2x2 matrix </a:t>
            </a:r>
          </a:p>
          <a:p>
            <a:r>
              <a:rPr lang="en-US" sz="1846" dirty="0">
                <a:latin typeface="Arial" charset="0"/>
              </a:rPr>
              <a:t>The corresponding functions we need  f</a:t>
            </a:r>
            <a:r>
              <a:rPr lang="en-US" sz="1846" baseline="-25000" dirty="0">
                <a:latin typeface="Arial" charset="0"/>
              </a:rPr>
              <a:t>1</a:t>
            </a:r>
            <a:r>
              <a:rPr lang="en-US" sz="1846" dirty="0">
                <a:latin typeface="Arial" charset="0"/>
              </a:rPr>
              <a:t> and f</a:t>
            </a:r>
            <a:r>
              <a:rPr lang="en-US" sz="1846" baseline="-25000" dirty="0">
                <a:latin typeface="Arial" charset="0"/>
              </a:rPr>
              <a:t>2</a:t>
            </a:r>
            <a:r>
              <a:rPr lang="en-US" sz="1846" dirty="0">
                <a:latin typeface="Arial" charset="0"/>
              </a:rPr>
              <a:t> are given by the two state expressions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53255" y="3280964"/>
          <a:ext cx="1585546" cy="700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3" name="Equation" r:id="rId7" imgW="977900" imgH="431800" progId="Equation.DSMT4">
                  <p:embed/>
                </p:oleObj>
              </mc:Choice>
              <mc:Fallback>
                <p:oleObj name="Equation" r:id="rId7" imgW="9779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3255" y="3280964"/>
                        <a:ext cx="1585546" cy="700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511669" y="3280964"/>
          <a:ext cx="1236785" cy="700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4" name="Equation" r:id="rId9" imgW="762000" imgH="431800" progId="Equation.3">
                  <p:embed/>
                </p:oleObj>
              </mc:Choice>
              <mc:Fallback>
                <p:oleObj name="Equation" r:id="rId9" imgW="762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11669" y="3280964"/>
                        <a:ext cx="1236785" cy="700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12219" y="4107583"/>
          <a:ext cx="1112227" cy="700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5" name="Equation" r:id="rId11" imgW="685800" imgH="431800" progId="Equation.DSMT4">
                  <p:embed/>
                </p:oleObj>
              </mc:Choice>
              <mc:Fallback>
                <p:oleObj name="Equation" r:id="rId11" imgW="685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2219" y="4107583"/>
                        <a:ext cx="1112227" cy="700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511671" y="4107583"/>
          <a:ext cx="1400908" cy="700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6" name="Equation" r:id="rId13" imgW="863600" imgH="431800" progId="Equation.3">
                  <p:embed/>
                </p:oleObj>
              </mc:Choice>
              <mc:Fallback>
                <p:oleObj name="Equation" r:id="rId13" imgW="863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11671" y="4107583"/>
                        <a:ext cx="1400908" cy="7004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54706" y="5461465"/>
          <a:ext cx="3314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7" name="Equation" r:id="rId15" imgW="2044700" imgH="609600" progId="Equation.DSMT4">
                  <p:embed/>
                </p:oleObj>
              </mc:Choice>
              <mc:Fallback>
                <p:oleObj name="Equation" r:id="rId15" imgW="20447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4706" y="5461465"/>
                        <a:ext cx="33147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912577" y="5531826"/>
          <a:ext cx="1358411" cy="804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18" name="Equation" r:id="rId17" imgW="838200" imgH="495300" progId="Equation.3">
                  <p:embed/>
                </p:oleObj>
              </mc:Choice>
              <mc:Fallback>
                <p:oleObj name="Equation" r:id="rId17" imgW="838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912577" y="5531826"/>
                        <a:ext cx="1358411" cy="804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81448" y="4808032"/>
            <a:ext cx="8310860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The equilibrium point is given as (-1,0) so we evaluate the </a:t>
            </a:r>
            <a:r>
              <a:rPr lang="en-US" sz="1846" dirty="0" err="1">
                <a:latin typeface="Arial" charset="0"/>
              </a:rPr>
              <a:t>Jacobian</a:t>
            </a:r>
            <a:r>
              <a:rPr lang="en-US" sz="1846" dirty="0">
                <a:latin typeface="Arial" charset="0"/>
              </a:rPr>
              <a:t> matrix at this point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1448" y="2733607"/>
            <a:ext cx="8071100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Taking partial derivatives  </a:t>
            </a:r>
            <a:r>
              <a:rPr lang="en-US" sz="1846" dirty="0" err="1">
                <a:latin typeface="Arial" charset="0"/>
              </a:rPr>
              <a:t>w.r.t</a:t>
            </a:r>
            <a:r>
              <a:rPr lang="en-US" sz="1846" dirty="0">
                <a:latin typeface="Arial" charset="0"/>
              </a:rPr>
              <a:t>. to the state variables</a:t>
            </a:r>
          </a:p>
        </p:txBody>
      </p:sp>
    </p:spTree>
    <p:extLst>
      <p:ext uri="{BB962C8B-B14F-4D97-AF65-F5344CB8AC3E}">
        <p14:creationId xmlns:p14="http://schemas.microsoft.com/office/powerpoint/2010/main" val="163023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  <p:bldP spid="16" grpId="0"/>
      <p:bldP spid="17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773723" y="27012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Q1: Continuous-time nonlinear control system</a:t>
            </a:r>
            <a:endParaRPr lang="en-US" sz="2954" b="1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56144" y="1142064"/>
            <a:ext cx="8440615" cy="728144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713174" y="2503978"/>
          <a:ext cx="1544515" cy="80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5" name="Equation" r:id="rId4" imgW="952500" imgH="495300" progId="Equation.DSMT4">
                  <p:embed/>
                </p:oleObj>
              </mc:Choice>
              <mc:Fallback>
                <p:oleObj name="Equation" r:id="rId4" imgW="9525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174" y="2503978"/>
                        <a:ext cx="1544515" cy="804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646800" y="1870203"/>
            <a:ext cx="7602071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From the </a:t>
            </a:r>
            <a:r>
              <a:rPr lang="en-US" sz="1846" dirty="0" err="1">
                <a:latin typeface="Arial" charset="0"/>
              </a:rPr>
              <a:t>Jacobian</a:t>
            </a:r>
            <a:endParaRPr lang="en-US" sz="1846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962967" y="5416688"/>
          <a:ext cx="1544515" cy="720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6" name="Equation" r:id="rId6" imgW="952500" imgH="444500" progId="Equation.DSMT4">
                  <p:embed/>
                </p:oleObj>
              </mc:Choice>
              <mc:Fallback>
                <p:oleObj name="Equation" r:id="rId6" imgW="9525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2967" y="5416688"/>
                        <a:ext cx="1544515" cy="720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73726" y="4214134"/>
          <a:ext cx="3109546" cy="90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7" name="Equation" r:id="rId8" imgW="1917700" imgH="558800" progId="Equation.3">
                  <p:embed/>
                </p:oleObj>
              </mc:Choice>
              <mc:Fallback>
                <p:oleObj name="Equation" r:id="rId8" imgW="1917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3726" y="4214134"/>
                        <a:ext cx="3109546" cy="907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856592" y="3559123"/>
            <a:ext cx="5010919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we can directly write</a:t>
            </a:r>
          </a:p>
        </p:txBody>
      </p:sp>
    </p:spTree>
    <p:extLst>
      <p:ext uri="{BB962C8B-B14F-4D97-AF65-F5344CB8AC3E}">
        <p14:creationId xmlns:p14="http://schemas.microsoft.com/office/powerpoint/2010/main" val="17224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Line 4"/>
          <p:cNvSpPr>
            <a:spLocks noChangeShapeType="1"/>
          </p:cNvSpPr>
          <p:nvPr/>
        </p:nvSpPr>
        <p:spPr bwMode="auto">
          <a:xfrm>
            <a:off x="685800" y="2057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61" name="Line 6"/>
          <p:cNvSpPr>
            <a:spLocks noChangeShapeType="1"/>
          </p:cNvSpPr>
          <p:nvPr/>
        </p:nvSpPr>
        <p:spPr bwMode="auto">
          <a:xfrm>
            <a:off x="1981200" y="2057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62" name="Rectangle 10"/>
          <p:cNvSpPr>
            <a:spLocks noChangeArrowheads="1"/>
          </p:cNvSpPr>
          <p:nvPr/>
        </p:nvSpPr>
        <p:spPr bwMode="auto">
          <a:xfrm>
            <a:off x="2590800" y="1828800"/>
            <a:ext cx="6858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2050" name="Object 11"/>
          <p:cNvGraphicFramePr>
            <a:graphicFrameLocks noChangeAspect="1"/>
          </p:cNvGraphicFramePr>
          <p:nvPr/>
        </p:nvGraphicFramePr>
        <p:xfrm>
          <a:off x="2714625" y="1828800"/>
          <a:ext cx="45720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0" name="Equation" r:id="rId4" imgW="203040" imgH="215640" progId="Equation.3">
                  <p:embed/>
                </p:oleObj>
              </mc:Choice>
              <mc:Fallback>
                <p:oleObj name="Equation" r:id="rId4" imgW="2030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1828800"/>
                        <a:ext cx="457200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63" name="Group 12"/>
          <p:cNvGrpSpPr>
            <a:grpSpLocks/>
          </p:cNvGrpSpPr>
          <p:nvPr/>
        </p:nvGrpSpPr>
        <p:grpSpPr bwMode="auto">
          <a:xfrm>
            <a:off x="1295400" y="1828800"/>
            <a:ext cx="685800" cy="485775"/>
            <a:chOff x="1776" y="1440"/>
            <a:chExt cx="432" cy="306"/>
          </a:xfrm>
          <a:solidFill>
            <a:srgbClr val="FFFF00"/>
          </a:solidFill>
        </p:grpSpPr>
        <p:sp>
          <p:nvSpPr>
            <p:cNvPr id="2120" name="Rectangle 13"/>
            <p:cNvSpPr>
              <a:spLocks noChangeArrowheads="1"/>
            </p:cNvSpPr>
            <p:nvPr/>
          </p:nvSpPr>
          <p:spPr bwMode="auto">
            <a:xfrm>
              <a:off x="1776" y="1440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8" name="Object 14"/>
            <p:cNvGraphicFramePr>
              <a:graphicFrameLocks noChangeAspect="1"/>
            </p:cNvGraphicFramePr>
            <p:nvPr/>
          </p:nvGraphicFramePr>
          <p:xfrm>
            <a:off x="1872" y="1440"/>
            <a:ext cx="252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71" name="Equation" r:id="rId6" imgW="177480" imgH="215640" progId="Equation.3">
                    <p:embed/>
                  </p:oleObj>
                </mc:Choice>
                <mc:Fallback>
                  <p:oleObj name="Equation" r:id="rId6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440"/>
                          <a:ext cx="252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6629400" y="1862138"/>
            <a:ext cx="1143000" cy="457200"/>
          </a:xfrm>
          <a:prstGeom prst="rect">
            <a:avLst/>
          </a:prstGeom>
          <a:solidFill>
            <a:srgbClr val="2BFF1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2051" name="Object 17"/>
          <p:cNvGraphicFramePr>
            <a:graphicFrameLocks noChangeAspect="1"/>
          </p:cNvGraphicFramePr>
          <p:nvPr/>
        </p:nvGraphicFramePr>
        <p:xfrm>
          <a:off x="6824665" y="1862138"/>
          <a:ext cx="7953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2" name="Equation" r:id="rId8" imgW="342720" imgH="215640" progId="Equation.3">
                  <p:embed/>
                </p:oleObj>
              </mc:Choice>
              <mc:Fallback>
                <p:oleObj name="Equation" r:id="rId8" imgW="3427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4665" y="1862138"/>
                        <a:ext cx="795337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5" name="Line 18"/>
          <p:cNvSpPr>
            <a:spLocks noChangeShapeType="1"/>
          </p:cNvSpPr>
          <p:nvPr/>
        </p:nvSpPr>
        <p:spPr bwMode="auto">
          <a:xfrm>
            <a:off x="3276600" y="2057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66" name="AutoShape 19"/>
          <p:cNvSpPr>
            <a:spLocks noChangeArrowheads="1"/>
          </p:cNvSpPr>
          <p:nvPr/>
        </p:nvSpPr>
        <p:spPr bwMode="auto">
          <a:xfrm>
            <a:off x="4267200" y="1981200"/>
            <a:ext cx="114300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067" name="Line 21"/>
          <p:cNvSpPr>
            <a:spLocks noChangeShapeType="1"/>
          </p:cNvSpPr>
          <p:nvPr/>
        </p:nvSpPr>
        <p:spPr bwMode="auto">
          <a:xfrm>
            <a:off x="7772400" y="2133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68" name="Text Box 22"/>
          <p:cNvSpPr txBox="1">
            <a:spLocks noChangeArrowheads="1"/>
          </p:cNvSpPr>
          <p:nvPr/>
        </p:nvSpPr>
        <p:spPr bwMode="auto">
          <a:xfrm>
            <a:off x="682625" y="4581528"/>
            <a:ext cx="75612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2. Moving a summing point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from behind 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block</a:t>
            </a:r>
          </a:p>
        </p:txBody>
      </p:sp>
      <p:sp>
        <p:nvSpPr>
          <p:cNvPr id="2069" name="Line 23"/>
          <p:cNvSpPr>
            <a:spLocks noChangeShapeType="1"/>
          </p:cNvSpPr>
          <p:nvPr/>
        </p:nvSpPr>
        <p:spPr bwMode="auto">
          <a:xfrm>
            <a:off x="796925" y="5495925"/>
            <a:ext cx="914400" cy="1588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2070" name="Group 24"/>
          <p:cNvGrpSpPr>
            <a:grpSpLocks/>
          </p:cNvGrpSpPr>
          <p:nvPr/>
        </p:nvGrpSpPr>
        <p:grpSpPr bwMode="auto">
          <a:xfrm>
            <a:off x="1482725" y="5267325"/>
            <a:ext cx="152400" cy="152400"/>
            <a:chOff x="1344" y="1660"/>
            <a:chExt cx="96" cy="96"/>
          </a:xfrm>
        </p:grpSpPr>
        <p:sp>
          <p:nvSpPr>
            <p:cNvPr id="2118" name="Line 25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19" name="Line 26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2071" name="Picture 27" descr="untitle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11325" y="5376863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72" name="Line 28"/>
          <p:cNvSpPr>
            <a:spLocks noChangeShapeType="1"/>
          </p:cNvSpPr>
          <p:nvPr/>
        </p:nvSpPr>
        <p:spPr bwMode="auto">
          <a:xfrm>
            <a:off x="1939925" y="575786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73" name="Line 29"/>
          <p:cNvSpPr>
            <a:spLocks noChangeShapeType="1"/>
          </p:cNvSpPr>
          <p:nvPr/>
        </p:nvSpPr>
        <p:spPr bwMode="auto">
          <a:xfrm flipH="1">
            <a:off x="1863725" y="61817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74" name="Line 30"/>
          <p:cNvSpPr>
            <a:spLocks noChangeShapeType="1"/>
          </p:cNvSpPr>
          <p:nvPr/>
        </p:nvSpPr>
        <p:spPr bwMode="auto">
          <a:xfrm flipV="1">
            <a:off x="1863725" y="56054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75" name="Rectangle 31"/>
          <p:cNvSpPr>
            <a:spLocks noChangeArrowheads="1"/>
          </p:cNvSpPr>
          <p:nvPr/>
        </p:nvSpPr>
        <p:spPr bwMode="auto">
          <a:xfrm>
            <a:off x="2473325" y="5300663"/>
            <a:ext cx="6858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2052" name="Object 32"/>
          <p:cNvGraphicFramePr>
            <a:graphicFrameLocks noChangeAspect="1"/>
          </p:cNvGraphicFramePr>
          <p:nvPr/>
        </p:nvGraphicFramePr>
        <p:xfrm>
          <a:off x="2654300" y="5334004"/>
          <a:ext cx="4286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3" name="Equation" r:id="rId11" imgW="190440" imgH="241200" progId="Equation.3">
                  <p:embed/>
                </p:oleObj>
              </mc:Choice>
              <mc:Fallback>
                <p:oleObj name="Equation" r:id="rId11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0" y="5334004"/>
                        <a:ext cx="4286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6" name="Line 34"/>
          <p:cNvSpPr>
            <a:spLocks noChangeShapeType="1"/>
          </p:cNvSpPr>
          <p:nvPr/>
        </p:nvSpPr>
        <p:spPr bwMode="auto">
          <a:xfrm>
            <a:off x="2016125" y="549592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77" name="Line 35"/>
          <p:cNvSpPr>
            <a:spLocks noChangeShapeType="1"/>
          </p:cNvSpPr>
          <p:nvPr/>
        </p:nvSpPr>
        <p:spPr bwMode="auto">
          <a:xfrm>
            <a:off x="3159125" y="54959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78" name="AutoShape 36"/>
          <p:cNvSpPr>
            <a:spLocks noChangeArrowheads="1"/>
          </p:cNvSpPr>
          <p:nvPr/>
        </p:nvSpPr>
        <p:spPr bwMode="auto">
          <a:xfrm>
            <a:off x="4378325" y="5419725"/>
            <a:ext cx="114300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079" name="Line 37"/>
          <p:cNvSpPr>
            <a:spLocks noChangeShapeType="1"/>
          </p:cNvSpPr>
          <p:nvPr/>
        </p:nvSpPr>
        <p:spPr bwMode="auto">
          <a:xfrm>
            <a:off x="5749925" y="5495925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2080" name="Group 38"/>
          <p:cNvGrpSpPr>
            <a:grpSpLocks/>
          </p:cNvGrpSpPr>
          <p:nvPr/>
        </p:nvGrpSpPr>
        <p:grpSpPr bwMode="auto">
          <a:xfrm>
            <a:off x="7197725" y="5233988"/>
            <a:ext cx="152400" cy="152400"/>
            <a:chOff x="1344" y="1660"/>
            <a:chExt cx="96" cy="96"/>
          </a:xfrm>
        </p:grpSpPr>
        <p:sp>
          <p:nvSpPr>
            <p:cNvPr id="2116" name="Line 39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17" name="Line 40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2081" name="Picture 41" descr="untitle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26325" y="5343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82" name="Line 42"/>
          <p:cNvSpPr>
            <a:spLocks noChangeShapeType="1"/>
          </p:cNvSpPr>
          <p:nvPr/>
        </p:nvSpPr>
        <p:spPr bwMode="auto">
          <a:xfrm>
            <a:off x="7654925" y="572452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83" name="Line 43"/>
          <p:cNvSpPr>
            <a:spLocks noChangeShapeType="1"/>
          </p:cNvSpPr>
          <p:nvPr/>
        </p:nvSpPr>
        <p:spPr bwMode="auto">
          <a:xfrm flipH="1">
            <a:off x="7578725" y="61817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84" name="Line 44"/>
          <p:cNvSpPr>
            <a:spLocks noChangeShapeType="1"/>
          </p:cNvSpPr>
          <p:nvPr/>
        </p:nvSpPr>
        <p:spPr bwMode="auto">
          <a:xfrm flipV="1">
            <a:off x="7578725" y="5605463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85" name="Line 48"/>
          <p:cNvSpPr>
            <a:spLocks noChangeShapeType="1"/>
          </p:cNvSpPr>
          <p:nvPr/>
        </p:nvSpPr>
        <p:spPr bwMode="auto">
          <a:xfrm>
            <a:off x="6969125" y="549592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2086" name="Group 50"/>
          <p:cNvGrpSpPr>
            <a:grpSpLocks/>
          </p:cNvGrpSpPr>
          <p:nvPr/>
        </p:nvGrpSpPr>
        <p:grpSpPr bwMode="auto">
          <a:xfrm>
            <a:off x="6283325" y="5267329"/>
            <a:ext cx="685800" cy="576263"/>
            <a:chOff x="4704" y="2037"/>
            <a:chExt cx="432" cy="363"/>
          </a:xfrm>
        </p:grpSpPr>
        <p:sp>
          <p:nvSpPr>
            <p:cNvPr id="2115" name="Rectangle 51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7" name="Object 52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74" name="Equation" r:id="rId13" imgW="190440" imgH="241200" progId="Equation.3">
                    <p:embed/>
                  </p:oleObj>
                </mc:Choice>
                <mc:Fallback>
                  <p:oleObj name="Equation" r:id="rId13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87" name="Group 94"/>
          <p:cNvGrpSpPr>
            <a:grpSpLocks/>
          </p:cNvGrpSpPr>
          <p:nvPr/>
        </p:nvGrpSpPr>
        <p:grpSpPr bwMode="auto">
          <a:xfrm>
            <a:off x="7959725" y="5910263"/>
            <a:ext cx="685800" cy="576262"/>
            <a:chOff x="4944" y="2565"/>
            <a:chExt cx="432" cy="363"/>
          </a:xfrm>
          <a:solidFill>
            <a:srgbClr val="2BFF13"/>
          </a:solidFill>
        </p:grpSpPr>
        <p:sp>
          <p:nvSpPr>
            <p:cNvPr id="2114" name="Rectangle 54"/>
            <p:cNvSpPr>
              <a:spLocks noChangeArrowheads="1"/>
            </p:cNvSpPr>
            <p:nvPr/>
          </p:nvSpPr>
          <p:spPr bwMode="auto">
            <a:xfrm>
              <a:off x="4944" y="2565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6" name="Object 55"/>
            <p:cNvGraphicFramePr>
              <a:graphicFrameLocks noChangeAspect="1"/>
            </p:cNvGraphicFramePr>
            <p:nvPr/>
          </p:nvGraphicFramePr>
          <p:xfrm>
            <a:off x="5040" y="2586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75" name="Equation" r:id="rId15" imgW="190440" imgH="241200" progId="Equation.3">
                    <p:embed/>
                  </p:oleObj>
                </mc:Choice>
                <mc:Fallback>
                  <p:oleObj name="Equation" r:id="rId15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586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88" name="Line 56"/>
          <p:cNvSpPr>
            <a:spLocks noChangeShapeType="1"/>
          </p:cNvSpPr>
          <p:nvPr/>
        </p:nvSpPr>
        <p:spPr bwMode="auto">
          <a:xfrm>
            <a:off x="7731125" y="54959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89" name="Line 57"/>
          <p:cNvSpPr>
            <a:spLocks noChangeShapeType="1"/>
          </p:cNvSpPr>
          <p:nvPr/>
        </p:nvSpPr>
        <p:spPr bwMode="auto">
          <a:xfrm flipH="1">
            <a:off x="8645525" y="6181725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90" name="Line 95"/>
          <p:cNvSpPr>
            <a:spLocks noChangeShapeType="1"/>
          </p:cNvSpPr>
          <p:nvPr/>
        </p:nvSpPr>
        <p:spPr bwMode="auto">
          <a:xfrm>
            <a:off x="5715000" y="213360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2091" name="Group 96"/>
          <p:cNvGrpSpPr>
            <a:grpSpLocks/>
          </p:cNvGrpSpPr>
          <p:nvPr/>
        </p:nvGrpSpPr>
        <p:grpSpPr bwMode="auto">
          <a:xfrm>
            <a:off x="1908175" y="2781304"/>
            <a:ext cx="685800" cy="485775"/>
            <a:chOff x="1776" y="1440"/>
            <a:chExt cx="432" cy="306"/>
          </a:xfrm>
          <a:solidFill>
            <a:srgbClr val="FFFF00"/>
          </a:solidFill>
        </p:grpSpPr>
        <p:sp>
          <p:nvSpPr>
            <p:cNvPr id="2113" name="Rectangle 97"/>
            <p:cNvSpPr>
              <a:spLocks noChangeArrowheads="1"/>
            </p:cNvSpPr>
            <p:nvPr/>
          </p:nvSpPr>
          <p:spPr bwMode="auto">
            <a:xfrm>
              <a:off x="1776" y="1440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5" name="Object 98"/>
            <p:cNvGraphicFramePr>
              <a:graphicFrameLocks noChangeAspect="1"/>
            </p:cNvGraphicFramePr>
            <p:nvPr/>
          </p:nvGraphicFramePr>
          <p:xfrm>
            <a:off x="1872" y="1440"/>
            <a:ext cx="252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76" name="Equation" r:id="rId16" imgW="177480" imgH="215640" progId="Equation.3">
                    <p:embed/>
                  </p:oleObj>
                </mc:Choice>
                <mc:Fallback>
                  <p:oleObj name="Equation" r:id="rId16" imgW="17748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1440"/>
                          <a:ext cx="252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92" name="Group 103"/>
          <p:cNvGrpSpPr>
            <a:grpSpLocks/>
          </p:cNvGrpSpPr>
          <p:nvPr/>
        </p:nvGrpSpPr>
        <p:grpSpPr bwMode="auto">
          <a:xfrm>
            <a:off x="1908175" y="3500442"/>
            <a:ext cx="685800" cy="485775"/>
            <a:chOff x="2290" y="1842"/>
            <a:chExt cx="432" cy="306"/>
          </a:xfrm>
          <a:solidFill>
            <a:srgbClr val="FFFF00"/>
          </a:solidFill>
        </p:grpSpPr>
        <p:sp>
          <p:nvSpPr>
            <p:cNvPr id="2112" name="Rectangle 102"/>
            <p:cNvSpPr>
              <a:spLocks noChangeArrowheads="1"/>
            </p:cNvSpPr>
            <p:nvPr/>
          </p:nvSpPr>
          <p:spPr bwMode="auto">
            <a:xfrm>
              <a:off x="2290" y="1842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2054" name="Object 101"/>
            <p:cNvGraphicFramePr>
              <a:graphicFrameLocks noChangeAspect="1"/>
            </p:cNvGraphicFramePr>
            <p:nvPr/>
          </p:nvGraphicFramePr>
          <p:xfrm>
            <a:off x="2381" y="1842"/>
            <a:ext cx="288" cy="3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77" name="Equation" r:id="rId17" imgW="203040" imgH="215640" progId="Equation.3">
                    <p:embed/>
                  </p:oleObj>
                </mc:Choice>
                <mc:Fallback>
                  <p:oleObj name="Equation" r:id="rId17" imgW="2030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1842"/>
                          <a:ext cx="288" cy="30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93" name="Line 104"/>
          <p:cNvSpPr>
            <a:spLocks noChangeShapeType="1"/>
          </p:cNvSpPr>
          <p:nvPr/>
        </p:nvSpPr>
        <p:spPr bwMode="auto">
          <a:xfrm>
            <a:off x="755652" y="2997200"/>
            <a:ext cx="1152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94" name="Line 105"/>
          <p:cNvSpPr>
            <a:spLocks noChangeShapeType="1"/>
          </p:cNvSpPr>
          <p:nvPr/>
        </p:nvSpPr>
        <p:spPr bwMode="auto">
          <a:xfrm>
            <a:off x="1331913" y="37163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95" name="Line 106"/>
          <p:cNvSpPr>
            <a:spLocks noChangeShapeType="1"/>
          </p:cNvSpPr>
          <p:nvPr/>
        </p:nvSpPr>
        <p:spPr bwMode="auto">
          <a:xfrm>
            <a:off x="1331913" y="2997200"/>
            <a:ext cx="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2096" name="Line 107"/>
          <p:cNvSpPr>
            <a:spLocks noChangeShapeType="1"/>
          </p:cNvSpPr>
          <p:nvPr/>
        </p:nvSpPr>
        <p:spPr bwMode="auto">
          <a:xfrm flipV="1">
            <a:off x="2627314" y="2997200"/>
            <a:ext cx="43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97" name="Line 108"/>
          <p:cNvSpPr>
            <a:spLocks noChangeShapeType="1"/>
          </p:cNvSpPr>
          <p:nvPr/>
        </p:nvSpPr>
        <p:spPr bwMode="auto">
          <a:xfrm flipV="1">
            <a:off x="3203575" y="3141666"/>
            <a:ext cx="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098" name="Line 109"/>
          <p:cNvSpPr>
            <a:spLocks noChangeShapeType="1"/>
          </p:cNvSpPr>
          <p:nvPr/>
        </p:nvSpPr>
        <p:spPr bwMode="auto">
          <a:xfrm flipH="1">
            <a:off x="2627313" y="3716338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2099" name="AutoShape 110"/>
          <p:cNvSpPr>
            <a:spLocks noChangeArrowheads="1"/>
          </p:cNvSpPr>
          <p:nvPr/>
        </p:nvSpPr>
        <p:spPr bwMode="auto">
          <a:xfrm>
            <a:off x="4284663" y="3213100"/>
            <a:ext cx="114300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100" name="Rectangle 111"/>
          <p:cNvSpPr>
            <a:spLocks noChangeArrowheads="1"/>
          </p:cNvSpPr>
          <p:nvPr/>
        </p:nvSpPr>
        <p:spPr bwMode="auto">
          <a:xfrm>
            <a:off x="6638925" y="3086100"/>
            <a:ext cx="11430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2053" name="Object 112"/>
          <p:cNvGraphicFramePr>
            <a:graphicFrameLocks noChangeAspect="1"/>
          </p:cNvGraphicFramePr>
          <p:nvPr>
            <p:extLst/>
          </p:nvPr>
        </p:nvGraphicFramePr>
        <p:xfrm>
          <a:off x="6672265" y="3086104"/>
          <a:ext cx="111918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8" name="Equation" r:id="rId18" imgW="482400" imgH="215640" progId="Equation.3">
                  <p:embed/>
                </p:oleObj>
              </mc:Choice>
              <mc:Fallback>
                <p:oleObj name="Equation" r:id="rId18" imgW="4824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265" y="3086104"/>
                        <a:ext cx="1119187" cy="500063"/>
                      </a:xfrm>
                      <a:prstGeom prst="rect">
                        <a:avLst/>
                      </a:prstGeom>
                      <a:solidFill>
                        <a:srgbClr val="2BFF13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01" name="Line 113"/>
          <p:cNvSpPr>
            <a:spLocks noChangeShapeType="1"/>
          </p:cNvSpPr>
          <p:nvPr/>
        </p:nvSpPr>
        <p:spPr bwMode="auto">
          <a:xfrm>
            <a:off x="7781925" y="3357563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102" name="Line 114"/>
          <p:cNvSpPr>
            <a:spLocks noChangeShapeType="1"/>
          </p:cNvSpPr>
          <p:nvPr/>
        </p:nvSpPr>
        <p:spPr bwMode="auto">
          <a:xfrm>
            <a:off x="5724525" y="3357563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103" name="Rectangle 115"/>
          <p:cNvSpPr>
            <a:spLocks noChangeArrowheads="1"/>
          </p:cNvSpPr>
          <p:nvPr/>
        </p:nvSpPr>
        <p:spPr bwMode="auto">
          <a:xfrm>
            <a:off x="1400142" y="1134870"/>
            <a:ext cx="63786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en-US" altLang="zh-CN" sz="2400" dirty="0" smtClean="0">
                <a:latin typeface="Arial" charset="0"/>
                <a:ea typeface="宋体" pitchFamily="2" charset="-122"/>
              </a:rPr>
              <a:t>Combining blocks </a:t>
            </a:r>
            <a:r>
              <a:rPr lang="en-US" altLang="zh-CN" sz="2400" dirty="0">
                <a:latin typeface="Arial" charset="0"/>
                <a:ea typeface="宋体" pitchFamily="2" charset="-122"/>
              </a:rPr>
              <a:t>in cascade or in parallel</a:t>
            </a:r>
          </a:p>
        </p:txBody>
      </p:sp>
      <p:pic>
        <p:nvPicPr>
          <p:cNvPr id="2104" name="Picture 116" descr="untitled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59113" y="28527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05" name="Group 117"/>
          <p:cNvGrpSpPr>
            <a:grpSpLocks/>
          </p:cNvGrpSpPr>
          <p:nvPr/>
        </p:nvGrpSpPr>
        <p:grpSpPr bwMode="auto">
          <a:xfrm>
            <a:off x="3276600" y="3141663"/>
            <a:ext cx="152400" cy="152400"/>
            <a:chOff x="1344" y="1660"/>
            <a:chExt cx="96" cy="96"/>
          </a:xfrm>
        </p:grpSpPr>
        <p:sp>
          <p:nvSpPr>
            <p:cNvPr id="2110" name="Line 118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11" name="Line 119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grpSp>
        <p:nvGrpSpPr>
          <p:cNvPr id="2106" name="Group 120"/>
          <p:cNvGrpSpPr>
            <a:grpSpLocks/>
          </p:cNvGrpSpPr>
          <p:nvPr/>
        </p:nvGrpSpPr>
        <p:grpSpPr bwMode="auto">
          <a:xfrm>
            <a:off x="2916238" y="2781300"/>
            <a:ext cx="152400" cy="152400"/>
            <a:chOff x="1344" y="1660"/>
            <a:chExt cx="96" cy="96"/>
          </a:xfrm>
        </p:grpSpPr>
        <p:sp>
          <p:nvSpPr>
            <p:cNvPr id="2108" name="Line 121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2109" name="Line 122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sp>
        <p:nvSpPr>
          <p:cNvPr id="2107" name="Line 123"/>
          <p:cNvSpPr>
            <a:spLocks noChangeShapeType="1"/>
          </p:cNvSpPr>
          <p:nvPr/>
        </p:nvSpPr>
        <p:spPr bwMode="auto">
          <a:xfrm>
            <a:off x="3348038" y="29972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437662" y="0"/>
            <a:ext cx="82296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Block diagram reduction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467205126"/>
      </p:ext>
    </p:extLst>
  </p:cSld>
  <p:clrMapOvr>
    <a:masterClrMapping/>
  </p:clrMapOvr>
  <p:transition advTm="1469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0" grpId="0" animBg="1"/>
      <p:bldP spid="2061" grpId="0" animBg="1"/>
      <p:bldP spid="2062" grpId="0" animBg="1"/>
      <p:bldP spid="2064" grpId="0" animBg="1"/>
      <p:bldP spid="2065" grpId="0" animBg="1"/>
      <p:bldP spid="2066" grpId="0" animBg="1"/>
      <p:bldP spid="2067" grpId="0" animBg="1"/>
      <p:bldP spid="2068" grpId="0"/>
      <p:bldP spid="2069" grpId="0" animBg="1"/>
      <p:bldP spid="2072" grpId="0" animBg="1"/>
      <p:bldP spid="2073" grpId="0" animBg="1"/>
      <p:bldP spid="2074" grpId="0" animBg="1"/>
      <p:bldP spid="2075" grpId="0" animBg="1"/>
      <p:bldP spid="2076" grpId="0" animBg="1"/>
      <p:bldP spid="2077" grpId="0" animBg="1"/>
      <p:bldP spid="2078" grpId="0" animBg="1"/>
      <p:bldP spid="2079" grpId="0" animBg="1"/>
      <p:bldP spid="2082" grpId="0" animBg="1"/>
      <p:bldP spid="2083" grpId="0" animBg="1"/>
      <p:bldP spid="2084" grpId="0" animBg="1"/>
      <p:bldP spid="2085" grpId="0" animBg="1"/>
      <p:bldP spid="2088" grpId="0" animBg="1"/>
      <p:bldP spid="2089" grpId="0" animBg="1"/>
      <p:bldP spid="2090" grpId="0" animBg="1"/>
      <p:bldP spid="2093" grpId="0" animBg="1"/>
      <p:bldP spid="2094" grpId="0" animBg="1"/>
      <p:bldP spid="2095" grpId="0" animBg="1"/>
      <p:bldP spid="2096" grpId="0" animBg="1"/>
      <p:bldP spid="2097" grpId="0" animBg="1"/>
      <p:bldP spid="2098" grpId="0" animBg="1"/>
      <p:bldP spid="2099" grpId="0" animBg="1"/>
      <p:bldP spid="2100" grpId="0" animBg="1"/>
      <p:bldP spid="2101" grpId="0" animBg="1"/>
      <p:bldP spid="2102" grpId="0" animBg="1"/>
      <p:bldP spid="2103" grpId="0"/>
      <p:bldP spid="210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9569"/>
          <a:stretch/>
        </p:blipFill>
        <p:spPr>
          <a:xfrm>
            <a:off x="351693" y="826478"/>
            <a:ext cx="8440615" cy="33292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73723" y="27012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Q1: Continuous-time nonlinear control system</a:t>
            </a:r>
            <a:endParaRPr lang="en-US" sz="2954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8186" y="1176676"/>
            <a:ext cx="8198717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To determine the stability of the system we need to calculate the eigenvalues of </a:t>
            </a:r>
            <a:r>
              <a:rPr lang="en-US" sz="1846" dirty="0" err="1">
                <a:latin typeface="Arial" charset="0"/>
              </a:rPr>
              <a:t>Jacobian</a:t>
            </a:r>
            <a:r>
              <a:rPr lang="en-US" sz="1846" dirty="0">
                <a:latin typeface="Arial" charset="0"/>
              </a:rPr>
              <a:t> matrix J which is now our system matrix A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66436" y="2100272"/>
          <a:ext cx="1565031" cy="804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7" name="Equation" r:id="rId4" imgW="965200" imgH="495300" progId="Equation.3">
                  <p:embed/>
                </p:oleObj>
              </mc:Choice>
              <mc:Fallback>
                <p:oleObj name="Equation" r:id="rId4" imgW="965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6436" y="2100272"/>
                        <a:ext cx="1565031" cy="804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02315" y="2928601"/>
            <a:ext cx="8354828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The eigenvalues of matrix A must satisfy the equation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773726" y="3573944"/>
          <a:ext cx="989135" cy="28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8" name="Equation" r:id="rId6" imgW="609600" imgH="177800" progId="Equation.DSMT4">
                  <p:embed/>
                </p:oleObj>
              </mc:Choice>
              <mc:Fallback>
                <p:oleObj name="Equation" r:id="rId6" imgW="6096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3726" y="3573944"/>
                        <a:ext cx="989135" cy="288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046976" y="3677959"/>
            <a:ext cx="3618604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Where X is the state vector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105479" y="3398830"/>
          <a:ext cx="1214803" cy="927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39" name="Equation" r:id="rId8" imgW="749300" imgH="571500" progId="Equation.DSMT4">
                  <p:embed/>
                </p:oleObj>
              </mc:Choice>
              <mc:Fallback>
                <p:oleObj name="Equation" r:id="rId8" imgW="7493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5479" y="3398830"/>
                        <a:ext cx="1214803" cy="927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02313" y="4122658"/>
          <a:ext cx="1628042" cy="28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0" name="Equation" r:id="rId10" imgW="1003300" imgH="177800" progId="Equation.3">
                  <p:embed/>
                </p:oleObj>
              </mc:Choice>
              <mc:Fallback>
                <p:oleObj name="Equation" r:id="rId10" imgW="1003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2313" y="4122658"/>
                        <a:ext cx="1628042" cy="28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46047" y="4523430"/>
          <a:ext cx="1773115" cy="370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1" name="Equation" r:id="rId12" imgW="1092200" imgH="228600" progId="Equation.DSMT4">
                  <p:embed/>
                </p:oleObj>
              </mc:Choice>
              <mc:Fallback>
                <p:oleObj name="Equation" r:id="rId12" imgW="1092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6047" y="4523430"/>
                        <a:ext cx="1773115" cy="3707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908411" y="4520097"/>
            <a:ext cx="3618603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Where I is the identity matrix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7105477" y="4351540"/>
          <a:ext cx="1421423" cy="804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2" name="Equation" r:id="rId14" imgW="876300" imgH="495300" progId="Equation.DSMT4">
                  <p:embed/>
                </p:oleObj>
              </mc:Choice>
              <mc:Fallback>
                <p:oleObj name="Equation" r:id="rId14" imgW="8763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05477" y="4351540"/>
                        <a:ext cx="1421423" cy="804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51695" y="5156038"/>
            <a:ext cx="8087922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This equation has a non-zero solution X if and only if the determinant of the matrix (A-I)=0 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66436" y="5965586"/>
          <a:ext cx="1463919" cy="370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43" name="Equation" r:id="rId16" imgW="901700" imgH="228600" progId="Equation.3">
                  <p:embed/>
                </p:oleObj>
              </mc:Choice>
              <mc:Fallback>
                <p:oleObj name="Equation" r:id="rId16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66436" y="5965586"/>
                        <a:ext cx="1463919" cy="370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419160" y="5924522"/>
            <a:ext cx="5720649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Where straight bracket signifies the determinant</a:t>
            </a:r>
          </a:p>
        </p:txBody>
      </p:sp>
    </p:spTree>
    <p:extLst>
      <p:ext uri="{BB962C8B-B14F-4D97-AF65-F5344CB8AC3E}">
        <p14:creationId xmlns:p14="http://schemas.microsoft.com/office/powerpoint/2010/main" val="6124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6" grpId="0"/>
      <p:bldP spid="18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73723" y="27012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Q1: Continuous-time nonlinear control system</a:t>
            </a:r>
            <a:endParaRPr lang="en-US" sz="2954" b="1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7479" y="897412"/>
            <a:ext cx="5818248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Substituting A and I into the expression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080492" y="896006"/>
          <a:ext cx="1175238" cy="370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61" name="Equation" r:id="rId3" imgW="723900" imgH="228600" progId="Equation.3">
                  <p:embed/>
                </p:oleObj>
              </mc:Choice>
              <mc:Fallback>
                <p:oleObj name="Equation" r:id="rId3" imgW="72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0492" y="896006"/>
                        <a:ext cx="1175238" cy="370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595063" y="1534281"/>
          <a:ext cx="3273669" cy="845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62" name="Equation" r:id="rId5" imgW="2019300" imgH="520700" progId="Equation.DSMT4">
                  <p:embed/>
                </p:oleObj>
              </mc:Choice>
              <mc:Fallback>
                <p:oleObj name="Equation" r:id="rId5" imgW="20193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5063" y="1534281"/>
                        <a:ext cx="3273669" cy="845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290987" y="1534285"/>
          <a:ext cx="2470638" cy="846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63" name="Equation" r:id="rId7" imgW="1524000" imgH="520700" progId="Equation.3">
                  <p:embed/>
                </p:oleObj>
              </mc:Choice>
              <mc:Fallback>
                <p:oleObj name="Equation" r:id="rId7" imgW="1524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90987" y="1534285"/>
                        <a:ext cx="2470638" cy="846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773726" y="3019788"/>
          <a:ext cx="3357309" cy="967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64" name="Equation" r:id="rId9" imgW="1955800" imgH="520700" progId="Equation.3">
                  <p:embed/>
                </p:oleObj>
              </mc:Choice>
              <mc:Fallback>
                <p:oleObj name="Equation" r:id="rId9" imgW="1955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3726" y="3019788"/>
                        <a:ext cx="3357309" cy="9671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562375" y="2558257"/>
            <a:ext cx="5358243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For a 2x2 matrix the determinant is given by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857366" y="4227672"/>
          <a:ext cx="3011366" cy="329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65" name="Equation" r:id="rId11" imgW="1854200" imgH="203200" progId="Equation.DSMT4">
                  <p:embed/>
                </p:oleObj>
              </mc:Choice>
              <mc:Fallback>
                <p:oleObj name="Equation" r:id="rId11" imgW="1854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7366" y="4227672"/>
                        <a:ext cx="3011366" cy="3297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57363" y="4631641"/>
          <a:ext cx="2020765" cy="32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66" name="Equation" r:id="rId13" imgW="1244600" imgH="203200" progId="Equation.3">
                  <p:embed/>
                </p:oleObj>
              </mc:Choice>
              <mc:Fallback>
                <p:oleObj name="Equation" r:id="rId13" imgW="1244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57363" y="4631641"/>
                        <a:ext cx="2020765" cy="32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857252" y="5136173"/>
          <a:ext cx="1443403" cy="309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67" name="Equation" r:id="rId15" imgW="889000" imgH="190500" progId="Equation.3">
                  <p:embed/>
                </p:oleObj>
              </mc:Choice>
              <mc:Fallback>
                <p:oleObj name="Equation" r:id="rId15" imgW="8890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57252" y="5136173"/>
                        <a:ext cx="1443403" cy="309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4131032" y="3963843"/>
            <a:ext cx="4501324" cy="179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solidFill>
                  <a:srgbClr val="FF0000"/>
                </a:solidFill>
              </a:rPr>
              <a:t>Note also that since the A matrix is of triangular form, its leading diagonal values indicate the eigenvalues of  3 and 1 directly. However we calculated the values for thoroughness of methodology since this will not always be the case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62374" y="5771623"/>
            <a:ext cx="7926367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Both eigenvalues are strictly positive and therefore the linearized system is unstable</a:t>
            </a:r>
          </a:p>
        </p:txBody>
      </p:sp>
    </p:spTree>
    <p:extLst>
      <p:ext uri="{BB962C8B-B14F-4D97-AF65-F5344CB8AC3E}">
        <p14:creationId xmlns:p14="http://schemas.microsoft.com/office/powerpoint/2010/main" val="118558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73723" y="27012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Q1: Continuous-time non-linear control system</a:t>
            </a:r>
            <a:endParaRPr lang="en-US" sz="2954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61302" b="32719"/>
          <a:stretch/>
        </p:blipFill>
        <p:spPr>
          <a:xfrm>
            <a:off x="351692" y="1150472"/>
            <a:ext cx="3266343" cy="4648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1528" y="1640142"/>
            <a:ext cx="8245439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latin typeface="Arial" charset="0"/>
              </a:rPr>
              <a:t>The eigenvalues of a matrix A satisfy the equation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663073" y="2009474"/>
          <a:ext cx="989135" cy="28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1" name="Equation" r:id="rId4" imgW="609600" imgH="177800" progId="Equation.DSMT4">
                  <p:embed/>
                </p:oleObj>
              </mc:Choice>
              <mc:Fallback>
                <p:oleObj name="Equation" r:id="rId4" imgW="6096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3073" y="2009474"/>
                        <a:ext cx="989135" cy="288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17658" y="3520426"/>
            <a:ext cx="7745214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The values of X gives the eigenvector</a:t>
            </a:r>
          </a:p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When </a:t>
            </a:r>
            <a:r>
              <a:rPr lang="en-US" sz="1846" dirty="0" err="1">
                <a:latin typeface="Arial" charset="0"/>
              </a:rPr>
              <a:t>λ</a:t>
            </a:r>
            <a:r>
              <a:rPr lang="en-US" sz="1846" dirty="0">
                <a:latin typeface="Arial" charset="0"/>
              </a:rPr>
              <a:t>=1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46870" y="2418465"/>
          <a:ext cx="3298581" cy="90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2" name="Equation" r:id="rId6" imgW="2032000" imgH="558800" progId="Equation.3">
                  <p:embed/>
                </p:oleObj>
              </mc:Choice>
              <mc:Fallback>
                <p:oleObj name="Equation" r:id="rId6" imgW="20320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6870" y="2418465"/>
                        <a:ext cx="3298581" cy="907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82964" y="4227991"/>
          <a:ext cx="2844312" cy="92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3" name="Equation" r:id="rId8" imgW="1752600" imgH="571500" progId="Equation.DSMT4">
                  <p:embed/>
                </p:oleObj>
              </mc:Choice>
              <mc:Fallback>
                <p:oleObj name="Equation" r:id="rId8" imgW="17526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2964" y="4227991"/>
                        <a:ext cx="2844312" cy="927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726570" y="4332415"/>
          <a:ext cx="1544515" cy="720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4" name="Equation" r:id="rId10" imgW="952500" imgH="444500" progId="Equation.3">
                  <p:embed/>
                </p:oleObj>
              </mc:Choice>
              <mc:Fallback>
                <p:oleObj name="Equation" r:id="rId10" imgW="95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726570" y="4332415"/>
                        <a:ext cx="1544515" cy="720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422415" y="4527310"/>
          <a:ext cx="1132742" cy="32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5" name="Equation" r:id="rId12" imgW="698500" imgH="203200" progId="Equation.DSMT4">
                  <p:embed/>
                </p:oleObj>
              </mc:Choice>
              <mc:Fallback>
                <p:oleObj name="Equation" r:id="rId12" imgW="698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22415" y="4527310"/>
                        <a:ext cx="1132742" cy="329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01526" y="5247095"/>
            <a:ext cx="6831531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When </a:t>
            </a:r>
            <a:r>
              <a:rPr lang="en-US" sz="1846" dirty="0" err="1">
                <a:latin typeface="Arial" charset="0"/>
              </a:rPr>
              <a:t>λ</a:t>
            </a:r>
            <a:r>
              <a:rPr lang="en-US" sz="1846" dirty="0">
                <a:latin typeface="Arial" charset="0"/>
              </a:rPr>
              <a:t>=3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82967" y="5628154"/>
          <a:ext cx="2968869" cy="907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6" name="Equation" r:id="rId14" imgW="1828800" imgH="558800" progId="Equation.3">
                  <p:embed/>
                </p:oleObj>
              </mc:Choice>
              <mc:Fallback>
                <p:oleObj name="Equation" r:id="rId14" imgW="18288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2967" y="5628154"/>
                        <a:ext cx="2968869" cy="907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694235" y="5710211"/>
          <a:ext cx="1669073" cy="720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7" name="Equation" r:id="rId16" imgW="1028700" imgH="444500" progId="Equation.DSMT4">
                  <p:embed/>
                </p:oleObj>
              </mc:Choice>
              <mc:Fallback>
                <p:oleObj name="Equation" r:id="rId16" imgW="10287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694235" y="5710211"/>
                        <a:ext cx="1669073" cy="720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6721818" y="4310439"/>
          <a:ext cx="1585546" cy="782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8" name="Equation" r:id="rId18" imgW="977900" imgH="482600" progId="Equation.3">
                  <p:embed/>
                </p:oleObj>
              </mc:Choice>
              <mc:Fallback>
                <p:oleObj name="Equation" r:id="rId18" imgW="977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721818" y="4310439"/>
                        <a:ext cx="1585546" cy="782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451628" y="5628150"/>
          <a:ext cx="987669" cy="7209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9" name="Equation" r:id="rId20" imgW="609600" imgH="444500" progId="Equation.3">
                  <p:embed/>
                </p:oleObj>
              </mc:Choice>
              <mc:Fallback>
                <p:oleObj name="Equation" r:id="rId20" imgW="6096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451628" y="5628150"/>
                        <a:ext cx="987669" cy="7209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6701299" y="5628149"/>
          <a:ext cx="1606062" cy="803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0" name="Equation" r:id="rId22" imgW="990600" imgH="495300" progId="Equation.DSMT4">
                  <p:embed/>
                </p:oleObj>
              </mc:Choice>
              <mc:Fallback>
                <p:oleObj name="Equation" r:id="rId22" imgW="9906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701299" y="5628149"/>
                        <a:ext cx="1606062" cy="803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06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 bldLvl="2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51693" y="1899593"/>
            <a:ext cx="8440615" cy="2705325"/>
          </a:xfrm>
        </p:spPr>
        <p:txBody>
          <a:bodyPr>
            <a:normAutofit fontScale="90000"/>
          </a:bodyPr>
          <a:lstStyle/>
          <a:p>
            <a:r>
              <a:rPr lang="en-GB" sz="3067" b="1" dirty="0" smtId="1">
                <a:solidFill>
                  <a:srgbClr val="FF3300"/>
                </a:solidFill>
              </a:rPr>
              <a:t>ROCO218</a:t>
            </a:r>
            <a:r>
              <a:rPr lang="en-GB" sz="3067" b="1" dirty="0">
                <a:solidFill>
                  <a:srgbClr val="FF3300"/>
                </a:solidFill>
              </a:rPr>
              <a:t>: Control Engineering</a:t>
            </a:r>
            <a:br>
              <a:rPr lang="en-GB" sz="3067" b="1" dirty="0">
                <a:solidFill>
                  <a:srgbClr val="FF3300"/>
                </a:solidFill>
              </a:rPr>
            </a:br>
            <a:r>
              <a:rPr lang="en-GB" sz="3200" b="1" dirty="0">
                <a:solidFill>
                  <a:srgbClr val="FF3300"/>
                </a:solidFill>
              </a:rPr>
              <a:t> Dr Ian Howard</a:t>
            </a:r>
            <a:br>
              <a:rPr lang="en-GB" sz="3200" b="1" dirty="0">
                <a:solidFill>
                  <a:srgbClr val="FF3300"/>
                </a:solidFill>
              </a:rPr>
            </a:br>
            <a:r>
              <a:rPr lang="en-GB" sz="3200" i="1" dirty="0">
                <a:solidFill>
                  <a:srgbClr val="FF3300"/>
                </a:solidFill>
              </a:rPr>
              <a:t/>
            </a:r>
            <a:br>
              <a:rPr lang="en-GB" sz="3200" i="1" dirty="0">
                <a:solidFill>
                  <a:srgbClr val="FF3300"/>
                </a:solidFill>
              </a:rPr>
            </a:br>
            <a:r>
              <a:rPr lang="en-GB" sz="3200" dirty="0"/>
              <a:t>Tutorial 1 </a:t>
            </a:r>
            <a:r>
              <a:rPr lang="en-GB" sz="3067" dirty="0"/>
              <a:t/>
            </a:r>
            <a:br>
              <a:rPr lang="en-GB" sz="3067" dirty="0"/>
            </a:br>
            <a:r>
              <a:rPr lang="en-GB" sz="3067" dirty="0"/>
              <a:t/>
            </a:r>
            <a:br>
              <a:rPr lang="en-GB" sz="3067" dirty="0"/>
            </a:br>
            <a:r>
              <a:rPr lang="en-GB" sz="3067" dirty="0"/>
              <a:t>State space model of spring coupled masses</a:t>
            </a:r>
          </a:p>
        </p:txBody>
      </p:sp>
    </p:spTree>
    <p:extLst>
      <p:ext uri="{BB962C8B-B14F-4D97-AF65-F5344CB8AC3E}">
        <p14:creationId xmlns:p14="http://schemas.microsoft.com/office/powerpoint/2010/main" val="192093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676954" y="955196"/>
            <a:ext cx="8115357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/>
                <a:cs typeface="Arial"/>
              </a:rPr>
              <a:t>Derive the state space model for the following translational mechanical system whose input is 𝑓(𝑡) and whose output is 𝑥</a:t>
            </a:r>
            <a:r>
              <a:rPr lang="en-US" sz="1846" baseline="-25000" dirty="0">
                <a:latin typeface="Arial"/>
                <a:cs typeface="Arial"/>
              </a:rPr>
              <a:t>2</a:t>
            </a:r>
            <a:r>
              <a:rPr lang="en-US" sz="1846" dirty="0">
                <a:latin typeface="Arial"/>
                <a:cs typeface="Arial"/>
              </a:rPr>
              <a:t>: </a:t>
            </a: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804784" y="4515325"/>
          <a:ext cx="3500691" cy="749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Equation" r:id="rId3" imgW="1803400" imgH="431800" progId="Equation.3">
                  <p:embed/>
                </p:oleObj>
              </mc:Choice>
              <mc:Fallback>
                <p:oleObj name="Equation" r:id="rId3" imgW="1803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84" y="4515325"/>
                        <a:ext cx="3500691" cy="749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27129" y="4036793"/>
            <a:ext cx="2841058" cy="407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Equations</a:t>
            </a:r>
            <a:r>
              <a:rPr lang="en-US" sz="2045" dirty="0">
                <a:latin typeface="Arial" charset="0"/>
              </a:rPr>
              <a:t> of motion are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55413" y="265926"/>
            <a:ext cx="7012204" cy="513558"/>
          </a:xfrm>
          <a:prstGeom prst="rect">
            <a:avLst/>
          </a:prstGeom>
        </p:spPr>
        <p:txBody>
          <a:bodyPr vert="horz" lIns="84406" tIns="42203" rIns="84406" bIns="42203" rtlCol="0" anchor="ctr">
            <a:normAutofit lnSpcReduction="10000"/>
          </a:bodyPr>
          <a:lstStyle>
            <a:defPPr>
              <a:defRPr lang="en-GB"/>
            </a:defPPr>
            <a:lvl1pPr defTabSz="457200" eaLnBrk="1" latinLnBrk="0" hangingPunct="1">
              <a:buNone/>
              <a:defRPr sz="3200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GB" sz="2954" dirty="0"/>
              <a:t>Modelling spring coupled masses</a:t>
            </a:r>
            <a:endParaRPr lang="en-US" sz="2954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02" y="1731495"/>
            <a:ext cx="5515515" cy="1918708"/>
          </a:xfrm>
          <a:prstGeom prst="rect">
            <a:avLst/>
          </a:prstGeom>
        </p:spPr>
      </p:pic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750729" y="5337612"/>
          <a:ext cx="3401946" cy="7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Equation" r:id="rId6" imgW="1752600" imgH="431800" progId="Equation.DSMT4">
                  <p:embed/>
                </p:oleObj>
              </mc:Choice>
              <mc:Fallback>
                <p:oleObj name="Equation" r:id="rId6" imgW="17526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729" y="5337612"/>
                        <a:ext cx="3401946" cy="7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5882857" y="4483101"/>
          <a:ext cx="296233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Equation" r:id="rId8" imgW="152400" imgH="241300" progId="Equation.DSMT4">
                  <p:embed/>
                </p:oleObj>
              </mc:Choice>
              <mc:Fallback>
                <p:oleObj name="Equation" r:id="rId8" imgW="152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2857" y="4483101"/>
                        <a:ext cx="296233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5905973" y="4914476"/>
          <a:ext cx="814303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10" imgW="419100" imgH="241300" progId="Equation.3">
                  <p:embed/>
                </p:oleObj>
              </mc:Choice>
              <mc:Fallback>
                <p:oleObj name="Equation" r:id="rId10" imgW="419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973" y="4914476"/>
                        <a:ext cx="814303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>
            <p:extLst/>
          </p:nvPr>
        </p:nvGraphicFramePr>
        <p:xfrm>
          <a:off x="5924663" y="5380897"/>
          <a:ext cx="320582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Equation" r:id="rId12" imgW="165100" imgH="241300" progId="Equation.3">
                  <p:embed/>
                </p:oleObj>
              </mc:Choice>
              <mc:Fallback>
                <p:oleObj name="Equation" r:id="rId12" imgW="165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4663" y="5380897"/>
                        <a:ext cx="320582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5935486" y="5812396"/>
          <a:ext cx="864352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Equation" r:id="rId14" imgW="444500" imgH="241300" progId="Equation.DSMT4">
                  <p:embed/>
                </p:oleObj>
              </mc:Choice>
              <mc:Fallback>
                <p:oleObj name="Equation" r:id="rId14" imgW="444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486" y="5812396"/>
                        <a:ext cx="864352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5017487" y="3328039"/>
            <a:ext cx="3893951" cy="944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 charset="0"/>
              </a:rPr>
              <a:t>Identify its states: highest state term must be less than highest differential equation term</a:t>
            </a:r>
          </a:p>
        </p:txBody>
      </p:sp>
    </p:spTree>
    <p:extLst>
      <p:ext uri="{BB962C8B-B14F-4D97-AF65-F5344CB8AC3E}">
        <p14:creationId xmlns:p14="http://schemas.microsoft.com/office/powerpoint/2010/main" val="158080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651986" y="1807038"/>
          <a:ext cx="3500691" cy="749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68" name="Equation" r:id="rId3" imgW="1803400" imgH="431800" progId="Equation.3">
                  <p:embed/>
                </p:oleObj>
              </mc:Choice>
              <mc:Fallback>
                <p:oleObj name="Equation" r:id="rId3" imgW="1803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986" y="1807038"/>
                        <a:ext cx="3500691" cy="7496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49184" y="1150948"/>
            <a:ext cx="3070751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From 1</a:t>
            </a:r>
            <a:r>
              <a:rPr lang="en-US" sz="1846" baseline="30000" dirty="0">
                <a:latin typeface="Arial" charset="0"/>
              </a:rPr>
              <a:t>st</a:t>
            </a:r>
            <a:r>
              <a:rPr lang="en-US" sz="1846" dirty="0">
                <a:latin typeface="Arial" charset="0"/>
              </a:rPr>
              <a:t> equation of motion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55413" y="277275"/>
            <a:ext cx="7012204" cy="513558"/>
          </a:xfrm>
          <a:prstGeom prst="rect">
            <a:avLst/>
          </a:prstGeom>
        </p:spPr>
        <p:txBody>
          <a:bodyPr vert="horz" lIns="84406" tIns="42203" rIns="84406" bIns="42203" rtlCol="0" anchor="ctr">
            <a:normAutofit lnSpcReduction="10000"/>
          </a:bodyPr>
          <a:lstStyle>
            <a:defPPr>
              <a:defRPr lang="en-GB"/>
            </a:defPPr>
            <a:lvl1pPr defTabSz="457200" eaLnBrk="1" latinLnBrk="0" hangingPunct="1">
              <a:buNone/>
              <a:defRPr sz="3200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GB" sz="2954" dirty="0"/>
              <a:t>Modelling spring coupled masses</a:t>
            </a:r>
            <a:endParaRPr lang="en-US" sz="2954" dirty="0"/>
          </a:p>
        </p:txBody>
      </p:sp>
      <p:sp>
        <p:nvSpPr>
          <p:cNvPr id="17" name="Rectangle 16"/>
          <p:cNvSpPr/>
          <p:nvPr/>
        </p:nvSpPr>
        <p:spPr>
          <a:xfrm>
            <a:off x="5033099" y="2774551"/>
            <a:ext cx="3605707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From definition of state variables</a:t>
            </a:r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4985921" y="3259131"/>
          <a:ext cx="814303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69" name="Equation" r:id="rId5" imgW="419100" imgH="241300" progId="Equation.DSMT4">
                  <p:embed/>
                </p:oleObj>
              </mc:Choice>
              <mc:Fallback>
                <p:oleObj name="Equation" r:id="rId5" imgW="419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5921" y="3259131"/>
                        <a:ext cx="814303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4971116" y="3670960"/>
          <a:ext cx="864352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70" name="Equation" r:id="rId7" imgW="444500" imgH="241300" progId="Equation.3">
                  <p:embed/>
                </p:oleObj>
              </mc:Choice>
              <mc:Fallback>
                <p:oleObj name="Equation" r:id="rId7" imgW="444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116" y="3670960"/>
                        <a:ext cx="864352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633722" y="2714093"/>
          <a:ext cx="4043109" cy="81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71" name="Equation" r:id="rId9" imgW="2082800" imgH="469900" progId="Equation.DSMT4">
                  <p:embed/>
                </p:oleObj>
              </mc:Choice>
              <mc:Fallback>
                <p:oleObj name="Equation" r:id="rId9" imgW="20828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22" y="2714093"/>
                        <a:ext cx="4043109" cy="8156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651986" y="3744811"/>
          <a:ext cx="3500691" cy="81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72" name="Equation" r:id="rId11" imgW="1803400" imgH="469900" progId="Equation.3">
                  <p:embed/>
                </p:oleObj>
              </mc:Choice>
              <mc:Fallback>
                <p:oleObj name="Equation" r:id="rId11" imgW="1803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986" y="3744811"/>
                        <a:ext cx="3500691" cy="815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655372" y="5193130"/>
          <a:ext cx="3746875" cy="79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73" name="Equation" r:id="rId13" imgW="1930400" imgH="457200" progId="Equation.DSMT4">
                  <p:embed/>
                </p:oleObj>
              </mc:Choice>
              <mc:Fallback>
                <p:oleObj name="Equation" r:id="rId13" imgW="19304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72" y="5193130"/>
                        <a:ext cx="3746875" cy="79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670602" y="4658190"/>
            <a:ext cx="1355837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Reordering</a:t>
            </a:r>
          </a:p>
        </p:txBody>
      </p:sp>
    </p:spTree>
    <p:extLst>
      <p:ext uri="{BB962C8B-B14F-4D97-AF65-F5344CB8AC3E}">
        <p14:creationId xmlns:p14="http://schemas.microsoft.com/office/powerpoint/2010/main" val="204363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750729" y="1807161"/>
          <a:ext cx="3401946" cy="7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92" name="Equation" r:id="rId3" imgW="1752600" imgH="431800" progId="Equation.3">
                  <p:embed/>
                </p:oleObj>
              </mc:Choice>
              <mc:Fallback>
                <p:oleObj name="Equation" r:id="rId3" imgW="1752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729" y="1807161"/>
                        <a:ext cx="3401946" cy="749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632753" y="1182416"/>
            <a:ext cx="3123538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From 2</a:t>
            </a:r>
            <a:r>
              <a:rPr lang="en-US" sz="1846" baseline="30000" dirty="0">
                <a:latin typeface="Arial" charset="0"/>
              </a:rPr>
              <a:t>nd</a:t>
            </a:r>
            <a:r>
              <a:rPr lang="en-US" sz="1846" dirty="0">
                <a:latin typeface="Arial" charset="0"/>
              </a:rPr>
              <a:t> equation of motion</a:t>
            </a: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674981" y="2620110"/>
          <a:ext cx="3599435" cy="81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93" name="Equation" r:id="rId5" imgW="1854200" imgH="469900" progId="Equation.DSMT4">
                  <p:embed/>
                </p:oleObj>
              </mc:Choice>
              <mc:Fallback>
                <p:oleObj name="Equation" r:id="rId5" imgW="18542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981" y="2620110"/>
                        <a:ext cx="3599435" cy="815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753435" y="3594027"/>
          <a:ext cx="3280206" cy="81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94" name="Equation" r:id="rId7" imgW="1689100" imgH="469900" progId="Equation.3">
                  <p:embed/>
                </p:oleObj>
              </mc:Choice>
              <mc:Fallback>
                <p:oleObj name="Equation" r:id="rId7" imgW="1689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435" y="3594027"/>
                        <a:ext cx="3280206" cy="815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632753" y="4567947"/>
            <a:ext cx="1355837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Reordering</a:t>
            </a: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788604" y="5098186"/>
          <a:ext cx="3525039" cy="79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95" name="Equation" r:id="rId9" imgW="1816100" imgH="457200" progId="Equation.DSMT4">
                  <p:embed/>
                </p:oleObj>
              </mc:Choice>
              <mc:Fallback>
                <p:oleObj name="Equation" r:id="rId9" imgW="18161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604" y="5098186"/>
                        <a:ext cx="3525039" cy="795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5033099" y="2893473"/>
            <a:ext cx="3605707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From definition of state variables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4985921" y="3378050"/>
          <a:ext cx="814303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96" name="Equation" r:id="rId11" imgW="419100" imgH="241300" progId="Equation.DSMT4">
                  <p:embed/>
                </p:oleObj>
              </mc:Choice>
              <mc:Fallback>
                <p:oleObj name="Equation" r:id="rId11" imgW="419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5921" y="3378050"/>
                        <a:ext cx="814303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4971116" y="3789880"/>
          <a:ext cx="864352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97" name="Equation" r:id="rId13" imgW="444500" imgH="241300" progId="Equation.3">
                  <p:embed/>
                </p:oleObj>
              </mc:Choice>
              <mc:Fallback>
                <p:oleObj name="Equation" r:id="rId13" imgW="444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116" y="3789880"/>
                        <a:ext cx="864352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1055413" y="277275"/>
            <a:ext cx="7012204" cy="513558"/>
          </a:xfrm>
          <a:prstGeom prst="rect">
            <a:avLst/>
          </a:prstGeom>
        </p:spPr>
        <p:txBody>
          <a:bodyPr vert="horz" lIns="84406" tIns="42203" rIns="84406" bIns="42203" rtlCol="0" anchor="ctr">
            <a:normAutofit lnSpcReduction="10000"/>
          </a:bodyPr>
          <a:lstStyle>
            <a:defPPr>
              <a:defRPr lang="en-GB"/>
            </a:defPPr>
            <a:lvl1pPr defTabSz="457200" eaLnBrk="1" latinLnBrk="0" hangingPunct="1">
              <a:buNone/>
              <a:defRPr sz="3200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GB" sz="2954" dirty="0"/>
              <a:t>Modelling spring coupled masses</a:t>
            </a:r>
            <a:endParaRPr lang="en-US" sz="2954" dirty="0"/>
          </a:p>
        </p:txBody>
      </p:sp>
    </p:spTree>
    <p:extLst>
      <p:ext uri="{BB962C8B-B14F-4D97-AF65-F5344CB8AC3E}">
        <p14:creationId xmlns:p14="http://schemas.microsoft.com/office/powerpoint/2010/main" val="5908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28581" y="1027807"/>
            <a:ext cx="1817332" cy="407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45" dirty="0">
                <a:latin typeface="Arial" charset="0"/>
              </a:rPr>
              <a:t>Thus we have</a:t>
            </a: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1028024" y="2708032"/>
          <a:ext cx="3180111" cy="817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35" name="Equation" r:id="rId3" imgW="1638300" imgH="469900" progId="Equation.3">
                  <p:embed/>
                </p:oleObj>
              </mc:Choice>
              <mc:Fallback>
                <p:oleObj name="Equation" r:id="rId3" imgW="1638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024" y="2708032"/>
                        <a:ext cx="3180111" cy="8170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855639" y="1646868"/>
          <a:ext cx="3353251" cy="815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36" name="Equation" r:id="rId5" imgW="1727200" imgH="469900" progId="Equation.3">
                  <p:embed/>
                </p:oleObj>
              </mc:Choice>
              <mc:Fallback>
                <p:oleObj name="Equation" r:id="rId5" imgW="1727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639" y="1646868"/>
                        <a:ext cx="3353251" cy="815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860926" y="1326156"/>
          <a:ext cx="814303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37" name="Equation" r:id="rId7" imgW="419100" imgH="241300" progId="Equation.DSMT4">
                  <p:embed/>
                </p:oleObj>
              </mc:Choice>
              <mc:Fallback>
                <p:oleObj name="Equation" r:id="rId7" imgW="419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926" y="1326156"/>
                        <a:ext cx="814303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862333" y="2354785"/>
          <a:ext cx="864352" cy="4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38" name="Equation" r:id="rId9" imgW="444500" imgH="241300" progId="Equation.3">
                  <p:embed/>
                </p:oleObj>
              </mc:Choice>
              <mc:Fallback>
                <p:oleObj name="Equation" r:id="rId9" imgW="444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2333" y="2354785"/>
                        <a:ext cx="864352" cy="4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635752" y="3617024"/>
          <a:ext cx="7681772" cy="249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39" name="Equation" r:id="rId11" imgW="3949700" imgH="1435100" progId="Equation.3">
                  <p:embed/>
                </p:oleObj>
              </mc:Choice>
              <mc:Fallback>
                <p:oleObj name="Equation" r:id="rId11" imgW="3949700" imgH="143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752" y="3617024"/>
                        <a:ext cx="7681772" cy="2492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386107" y="1466879"/>
            <a:ext cx="2652105" cy="407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45" dirty="0">
                <a:solidFill>
                  <a:srgbClr val="FF0000"/>
                </a:solidFill>
                <a:latin typeface="Arial" charset="0"/>
              </a:rPr>
              <a:t>Want matrix format is</a:t>
            </a: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5821034" y="2054697"/>
          <a:ext cx="1776046" cy="33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40" name="Equation" r:id="rId13" imgW="914400" imgH="190500" progId="Equation.DSMT4">
                  <p:embed/>
                </p:oleObj>
              </mc:Choice>
              <mc:Fallback>
                <p:oleObj name="Equation" r:id="rId1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034" y="2054697"/>
                        <a:ext cx="1776046" cy="33140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5878673" y="2602525"/>
          <a:ext cx="1750346" cy="30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41" name="Equation" r:id="rId15" imgW="901700" imgH="177800" progId="Equation.3">
                  <p:embed/>
                </p:oleObj>
              </mc:Choice>
              <mc:Fallback>
                <p:oleObj name="Equation" r:id="rId15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673" y="2602525"/>
                        <a:ext cx="1750346" cy="30976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1055413" y="277275"/>
            <a:ext cx="7012204" cy="513558"/>
          </a:xfrm>
          <a:prstGeom prst="rect">
            <a:avLst/>
          </a:prstGeom>
        </p:spPr>
        <p:txBody>
          <a:bodyPr vert="horz" lIns="84406" tIns="42203" rIns="84406" bIns="42203" rtlCol="0" anchor="ctr">
            <a:normAutofit lnSpcReduction="10000"/>
          </a:bodyPr>
          <a:lstStyle>
            <a:defPPr>
              <a:defRPr lang="en-GB"/>
            </a:defPPr>
            <a:lvl1pPr defTabSz="457200" eaLnBrk="1" latinLnBrk="0" hangingPunct="1">
              <a:buNone/>
              <a:defRPr sz="3200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GB" sz="2954" dirty="0"/>
              <a:t>Modelling spring coupled masses</a:t>
            </a:r>
            <a:endParaRPr lang="en-US" sz="2954" dirty="0"/>
          </a:p>
        </p:txBody>
      </p:sp>
    </p:spTree>
    <p:extLst>
      <p:ext uri="{BB962C8B-B14F-4D97-AF65-F5344CB8AC3E}">
        <p14:creationId xmlns:p14="http://schemas.microsoft.com/office/powerpoint/2010/main" val="107019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95188" y="1232523"/>
            <a:ext cx="2930809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Since want output to be x</a:t>
            </a:r>
            <a:r>
              <a:rPr lang="en-US" sz="1846" baseline="-25000" dirty="0">
                <a:latin typeface="Arial" charset="0"/>
              </a:rPr>
              <a:t>2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1005029" y="2449505"/>
          <a:ext cx="3706296" cy="1941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83" name="Equation" r:id="rId3" imgW="1905000" imgH="1117600" progId="Equation.3">
                  <p:embed/>
                </p:oleObj>
              </mc:Choice>
              <mc:Fallback>
                <p:oleObj name="Equation" r:id="rId3" imgW="1905000" imgH="1117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029" y="2449505"/>
                        <a:ext cx="3706296" cy="19410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509186" y="1466881"/>
            <a:ext cx="2411996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solidFill>
                  <a:srgbClr val="FF0000"/>
                </a:solidFill>
                <a:latin typeface="Arial" charset="0"/>
              </a:rPr>
              <a:t>Want matrix format is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5821034" y="2054697"/>
          <a:ext cx="1776046" cy="331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84" name="Equation" r:id="rId5" imgW="914400" imgH="190500" progId="Equation.DSMT4">
                  <p:embed/>
                </p:oleObj>
              </mc:Choice>
              <mc:Fallback>
                <p:oleObj name="Equation" r:id="rId5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034" y="2054697"/>
                        <a:ext cx="1776046" cy="33140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5878673" y="2602525"/>
          <a:ext cx="1750346" cy="309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85" name="Equation" r:id="rId7" imgW="901700" imgH="177800" progId="Equation.3">
                  <p:embed/>
                </p:oleObj>
              </mc:Choice>
              <mc:Fallback>
                <p:oleObj name="Equation" r:id="rId7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8673" y="2602525"/>
                        <a:ext cx="1750346" cy="30976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1055413" y="277275"/>
            <a:ext cx="7012204" cy="513558"/>
          </a:xfrm>
          <a:prstGeom prst="rect">
            <a:avLst/>
          </a:prstGeom>
        </p:spPr>
        <p:txBody>
          <a:bodyPr vert="horz" lIns="84406" tIns="42203" rIns="84406" bIns="42203" rtlCol="0" anchor="ctr">
            <a:normAutofit lnSpcReduction="10000"/>
          </a:bodyPr>
          <a:lstStyle>
            <a:defPPr>
              <a:defRPr lang="en-GB"/>
            </a:defPPr>
            <a:lvl1pPr defTabSz="457200" eaLnBrk="1" latinLnBrk="0" hangingPunct="1">
              <a:buNone/>
              <a:defRPr sz="3200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GB" sz="2954" dirty="0"/>
              <a:t>Modelling spring coupled masses</a:t>
            </a:r>
            <a:endParaRPr lang="en-US" sz="2954" dirty="0"/>
          </a:p>
        </p:txBody>
      </p:sp>
    </p:spTree>
    <p:extLst>
      <p:ext uri="{BB962C8B-B14F-4D97-AF65-F5344CB8AC3E}">
        <p14:creationId xmlns:p14="http://schemas.microsoft.com/office/powerpoint/2010/main" val="164775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772141"/>
            <a:ext cx="9144000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</a:t>
            </a:r>
            <a:r>
              <a:rPr lang="en-GB" sz="3323" b="1" dirty="0" smtClean="0">
                <a:solidFill>
                  <a:srgbClr val="FF3300"/>
                </a:solidFill>
              </a:rPr>
              <a:t>Engineering</a:t>
            </a:r>
            <a:br>
              <a:rPr lang="en-GB" sz="3323" b="1" dirty="0" smtClean="0">
                <a:solidFill>
                  <a:srgbClr val="FF3300"/>
                </a:solidFill>
              </a:rPr>
            </a:br>
            <a:r>
              <a:rPr lang="en-GB" sz="3200" b="1" dirty="0">
                <a:solidFill>
                  <a:srgbClr val="FF3300"/>
                </a:solidFill>
              </a:rPr>
              <a:t> Dr Ian Howard</a:t>
            </a:r>
            <a:br>
              <a:rPr lang="en-GB" sz="3200" b="1" dirty="0">
                <a:solidFill>
                  <a:srgbClr val="FF3300"/>
                </a:solidFill>
              </a:rPr>
            </a:br>
            <a:r>
              <a:rPr lang="en-GB" sz="3200" i="1" dirty="0">
                <a:solidFill>
                  <a:srgbClr val="FF3300"/>
                </a:solidFill>
              </a:rPr>
              <a:t/>
            </a:r>
            <a:br>
              <a:rPr lang="en-GB" sz="3200" i="1" dirty="0">
                <a:solidFill>
                  <a:srgbClr val="FF3300"/>
                </a:solidFill>
              </a:rPr>
            </a:br>
            <a:r>
              <a:rPr lang="en-GB" sz="3200" dirty="0"/>
              <a:t>Tutorial 1 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>Analysis of </a:t>
            </a:r>
            <a:r>
              <a:rPr lang="en-GB" sz="3323" dirty="0" smtClean="0"/>
              <a:t>rod pendulum</a:t>
            </a:r>
            <a:endParaRPr lang="en-GB" sz="3323" dirty="0"/>
          </a:p>
        </p:txBody>
      </p:sp>
    </p:spTree>
    <p:extLst>
      <p:ext uri="{BB962C8B-B14F-4D97-AF65-F5344CB8AC3E}">
        <p14:creationId xmlns:p14="http://schemas.microsoft.com/office/powerpoint/2010/main" val="201785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Text Box 17"/>
          <p:cNvSpPr txBox="1">
            <a:spLocks noChangeArrowheads="1"/>
          </p:cNvSpPr>
          <p:nvPr/>
        </p:nvSpPr>
        <p:spPr bwMode="auto">
          <a:xfrm>
            <a:off x="1106244" y="5186368"/>
            <a:ext cx="68405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5. Moving a pickoff point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from ahead 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of a block</a:t>
            </a:r>
          </a:p>
        </p:txBody>
      </p:sp>
      <p:sp>
        <p:nvSpPr>
          <p:cNvPr id="3084" name="Line 77"/>
          <p:cNvSpPr>
            <a:spLocks noChangeShapeType="1"/>
          </p:cNvSpPr>
          <p:nvPr/>
        </p:nvSpPr>
        <p:spPr bwMode="auto">
          <a:xfrm>
            <a:off x="936625" y="6013969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3085" name="Group 86"/>
          <p:cNvGrpSpPr>
            <a:grpSpLocks/>
          </p:cNvGrpSpPr>
          <p:nvPr/>
        </p:nvGrpSpPr>
        <p:grpSpPr bwMode="auto">
          <a:xfrm>
            <a:off x="1698625" y="5785369"/>
            <a:ext cx="685800" cy="576262"/>
            <a:chOff x="4704" y="2037"/>
            <a:chExt cx="432" cy="363"/>
          </a:xfrm>
          <a:solidFill>
            <a:srgbClr val="FFFF00"/>
          </a:solidFill>
        </p:grpSpPr>
        <p:sp>
          <p:nvSpPr>
            <p:cNvPr id="3145" name="Rectangle 87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82" name="Object 8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294" name="Equation" r:id="rId4" imgW="190440" imgH="241200" progId="Equation.3">
                    <p:embed/>
                  </p:oleObj>
                </mc:Choice>
                <mc:Fallback>
                  <p:oleObj name="Equation" r:id="rId4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86" name="Line 92"/>
          <p:cNvSpPr>
            <a:spLocks noChangeShapeType="1"/>
          </p:cNvSpPr>
          <p:nvPr/>
        </p:nvSpPr>
        <p:spPr bwMode="auto">
          <a:xfrm>
            <a:off x="2384425" y="6013969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087" name="Line 93"/>
          <p:cNvSpPr>
            <a:spLocks noChangeShapeType="1"/>
          </p:cNvSpPr>
          <p:nvPr/>
        </p:nvSpPr>
        <p:spPr bwMode="auto">
          <a:xfrm flipH="1">
            <a:off x="2384425" y="6547369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3088" name="Line 94"/>
          <p:cNvSpPr>
            <a:spLocks noChangeShapeType="1"/>
          </p:cNvSpPr>
          <p:nvPr/>
        </p:nvSpPr>
        <p:spPr bwMode="auto">
          <a:xfrm flipV="1">
            <a:off x="2765425" y="601396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89" name="Line 95"/>
          <p:cNvSpPr>
            <a:spLocks noChangeShapeType="1"/>
          </p:cNvSpPr>
          <p:nvPr/>
        </p:nvSpPr>
        <p:spPr bwMode="auto">
          <a:xfrm flipH="1">
            <a:off x="2079625" y="6547369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090" name="AutoShape 96"/>
          <p:cNvSpPr>
            <a:spLocks noChangeArrowheads="1"/>
          </p:cNvSpPr>
          <p:nvPr/>
        </p:nvSpPr>
        <p:spPr bwMode="auto">
          <a:xfrm>
            <a:off x="3603625" y="5937769"/>
            <a:ext cx="114300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091" name="Line 97"/>
          <p:cNvSpPr>
            <a:spLocks noChangeShapeType="1"/>
          </p:cNvSpPr>
          <p:nvPr/>
        </p:nvSpPr>
        <p:spPr bwMode="auto">
          <a:xfrm>
            <a:off x="5203825" y="6004444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3092" name="Group 98"/>
          <p:cNvGrpSpPr>
            <a:grpSpLocks/>
          </p:cNvGrpSpPr>
          <p:nvPr/>
        </p:nvGrpSpPr>
        <p:grpSpPr bwMode="auto">
          <a:xfrm>
            <a:off x="6727825" y="5742512"/>
            <a:ext cx="685800" cy="576263"/>
            <a:chOff x="4704" y="2037"/>
            <a:chExt cx="432" cy="363"/>
          </a:xfrm>
          <a:solidFill>
            <a:srgbClr val="FFFF00"/>
          </a:solidFill>
        </p:grpSpPr>
        <p:sp>
          <p:nvSpPr>
            <p:cNvPr id="3144" name="Rectangle 99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81" name="Object 7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295" name="Equation" r:id="rId6" imgW="190440" imgH="241200" progId="Equation.3">
                    <p:embed/>
                  </p:oleObj>
                </mc:Choice>
                <mc:Fallback>
                  <p:oleObj name="Equation" r:id="rId6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93" name="Line 101"/>
          <p:cNvSpPr>
            <a:spLocks noChangeShapeType="1"/>
          </p:cNvSpPr>
          <p:nvPr/>
        </p:nvSpPr>
        <p:spPr bwMode="auto">
          <a:xfrm>
            <a:off x="7413625" y="6004444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094" name="Line 102"/>
          <p:cNvSpPr>
            <a:spLocks noChangeShapeType="1"/>
          </p:cNvSpPr>
          <p:nvPr/>
        </p:nvSpPr>
        <p:spPr bwMode="auto">
          <a:xfrm flipH="1">
            <a:off x="5965825" y="6537844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3095" name="Line 103"/>
          <p:cNvSpPr>
            <a:spLocks noChangeShapeType="1"/>
          </p:cNvSpPr>
          <p:nvPr/>
        </p:nvSpPr>
        <p:spPr bwMode="auto">
          <a:xfrm flipV="1">
            <a:off x="6346825" y="6004444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096" name="Line 104"/>
          <p:cNvSpPr>
            <a:spLocks noChangeShapeType="1"/>
          </p:cNvSpPr>
          <p:nvPr/>
        </p:nvSpPr>
        <p:spPr bwMode="auto">
          <a:xfrm flipH="1">
            <a:off x="5280025" y="6537844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097" name="Line 110"/>
          <p:cNvSpPr>
            <a:spLocks noChangeShapeType="1"/>
          </p:cNvSpPr>
          <p:nvPr/>
        </p:nvSpPr>
        <p:spPr bwMode="auto">
          <a:xfrm>
            <a:off x="2273300" y="3759719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3098" name="Group 111"/>
          <p:cNvGrpSpPr>
            <a:grpSpLocks/>
          </p:cNvGrpSpPr>
          <p:nvPr/>
        </p:nvGrpSpPr>
        <p:grpSpPr bwMode="auto">
          <a:xfrm>
            <a:off x="1587500" y="3531119"/>
            <a:ext cx="685800" cy="576262"/>
            <a:chOff x="4704" y="2037"/>
            <a:chExt cx="432" cy="363"/>
          </a:xfrm>
          <a:solidFill>
            <a:srgbClr val="FFFF00"/>
          </a:solidFill>
        </p:grpSpPr>
        <p:sp>
          <p:nvSpPr>
            <p:cNvPr id="3143" name="Rectangle 112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80" name="Object 6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296" name="Equation" r:id="rId7" imgW="190440" imgH="241200" progId="Equation.3">
                    <p:embed/>
                  </p:oleObj>
                </mc:Choice>
                <mc:Fallback>
                  <p:oleObj name="Equation" r:id="rId7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99" name="Line 114"/>
          <p:cNvSpPr>
            <a:spLocks noChangeShapeType="1"/>
          </p:cNvSpPr>
          <p:nvPr/>
        </p:nvSpPr>
        <p:spPr bwMode="auto">
          <a:xfrm>
            <a:off x="749300" y="3759719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00" name="Line 116"/>
          <p:cNvSpPr>
            <a:spLocks noChangeShapeType="1"/>
          </p:cNvSpPr>
          <p:nvPr/>
        </p:nvSpPr>
        <p:spPr bwMode="auto">
          <a:xfrm flipV="1">
            <a:off x="1282700" y="3759719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101" name="Line 117"/>
          <p:cNvSpPr>
            <a:spLocks noChangeShapeType="1"/>
          </p:cNvSpPr>
          <p:nvPr/>
        </p:nvSpPr>
        <p:spPr bwMode="auto">
          <a:xfrm flipH="1">
            <a:off x="901700" y="4293119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02" name="AutoShape 118"/>
          <p:cNvSpPr>
            <a:spLocks noChangeArrowheads="1"/>
          </p:cNvSpPr>
          <p:nvPr/>
        </p:nvSpPr>
        <p:spPr bwMode="auto">
          <a:xfrm>
            <a:off x="3492500" y="3683519"/>
            <a:ext cx="114300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103" name="Group 120"/>
          <p:cNvGrpSpPr>
            <a:grpSpLocks/>
          </p:cNvGrpSpPr>
          <p:nvPr/>
        </p:nvGrpSpPr>
        <p:grpSpPr bwMode="auto">
          <a:xfrm>
            <a:off x="6159500" y="3488262"/>
            <a:ext cx="685800" cy="576263"/>
            <a:chOff x="4704" y="2037"/>
            <a:chExt cx="432" cy="363"/>
          </a:xfrm>
          <a:solidFill>
            <a:srgbClr val="FFFF00"/>
          </a:solidFill>
        </p:grpSpPr>
        <p:sp>
          <p:nvSpPr>
            <p:cNvPr id="3142" name="Rectangle 121"/>
            <p:cNvSpPr>
              <a:spLocks noChangeArrowheads="1"/>
            </p:cNvSpPr>
            <p:nvPr/>
          </p:nvSpPr>
          <p:spPr bwMode="auto">
            <a:xfrm>
              <a:off x="4704" y="2037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9" name="Object 5"/>
            <p:cNvGraphicFramePr>
              <a:graphicFrameLocks noChangeAspect="1"/>
            </p:cNvGraphicFramePr>
            <p:nvPr/>
          </p:nvGraphicFramePr>
          <p:xfrm>
            <a:off x="4800" y="2058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297" name="Equation" r:id="rId8" imgW="190440" imgH="241200" progId="Equation.3">
                    <p:embed/>
                  </p:oleObj>
                </mc:Choice>
                <mc:Fallback>
                  <p:oleObj name="Equation" r:id="rId8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0" y="2058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04" name="Line 123"/>
          <p:cNvSpPr>
            <a:spLocks noChangeShapeType="1"/>
          </p:cNvSpPr>
          <p:nvPr/>
        </p:nvSpPr>
        <p:spPr bwMode="auto">
          <a:xfrm>
            <a:off x="6845300" y="3716856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05" name="Line 124"/>
          <p:cNvSpPr>
            <a:spLocks noChangeShapeType="1"/>
          </p:cNvSpPr>
          <p:nvPr/>
        </p:nvSpPr>
        <p:spPr bwMode="auto">
          <a:xfrm flipH="1">
            <a:off x="6845300" y="4402656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3106" name="Line 125"/>
          <p:cNvSpPr>
            <a:spLocks noChangeShapeType="1"/>
          </p:cNvSpPr>
          <p:nvPr/>
        </p:nvSpPr>
        <p:spPr bwMode="auto">
          <a:xfrm flipV="1">
            <a:off x="7226300" y="371685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grpSp>
        <p:nvGrpSpPr>
          <p:cNvPr id="3107" name="Group 127"/>
          <p:cNvGrpSpPr>
            <a:grpSpLocks/>
          </p:cNvGrpSpPr>
          <p:nvPr/>
        </p:nvGrpSpPr>
        <p:grpSpPr bwMode="auto">
          <a:xfrm>
            <a:off x="6235700" y="4164537"/>
            <a:ext cx="609600" cy="542925"/>
            <a:chOff x="4608" y="3840"/>
            <a:chExt cx="384" cy="342"/>
          </a:xfrm>
          <a:solidFill>
            <a:srgbClr val="2BFF13"/>
          </a:solidFill>
        </p:grpSpPr>
        <p:sp>
          <p:nvSpPr>
            <p:cNvPr id="3141" name="Rectangle 128"/>
            <p:cNvSpPr>
              <a:spLocks noChangeArrowheads="1"/>
            </p:cNvSpPr>
            <p:nvPr/>
          </p:nvSpPr>
          <p:spPr bwMode="auto">
            <a:xfrm>
              <a:off x="4608" y="3840"/>
              <a:ext cx="384" cy="31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8" name="Object 4"/>
            <p:cNvGraphicFramePr>
              <a:graphicFrameLocks noChangeAspect="1"/>
            </p:cNvGraphicFramePr>
            <p:nvPr/>
          </p:nvGraphicFramePr>
          <p:xfrm>
            <a:off x="4743" y="3888"/>
            <a:ext cx="152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298" name="Equation" r:id="rId9" imgW="228600" imgH="444240" progId="Equation.3">
                    <p:embed/>
                  </p:oleObj>
                </mc:Choice>
                <mc:Fallback>
                  <p:oleObj name="Equation" r:id="rId9" imgW="2286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3" y="3888"/>
                          <a:ext cx="152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108" name="Group 130"/>
          <p:cNvGrpSpPr>
            <a:grpSpLocks/>
          </p:cNvGrpSpPr>
          <p:nvPr/>
        </p:nvGrpSpPr>
        <p:grpSpPr bwMode="auto">
          <a:xfrm>
            <a:off x="5508625" y="6275912"/>
            <a:ext cx="685800" cy="576263"/>
            <a:chOff x="4944" y="2565"/>
            <a:chExt cx="432" cy="363"/>
          </a:xfrm>
          <a:solidFill>
            <a:srgbClr val="2BFF13"/>
          </a:solidFill>
        </p:grpSpPr>
        <p:sp>
          <p:nvSpPr>
            <p:cNvPr id="3140" name="Rectangle 131"/>
            <p:cNvSpPr>
              <a:spLocks noChangeArrowheads="1"/>
            </p:cNvSpPr>
            <p:nvPr/>
          </p:nvSpPr>
          <p:spPr bwMode="auto">
            <a:xfrm>
              <a:off x="4944" y="2565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7" name="Object 3"/>
            <p:cNvGraphicFramePr>
              <a:graphicFrameLocks noChangeAspect="1"/>
            </p:cNvGraphicFramePr>
            <p:nvPr/>
          </p:nvGraphicFramePr>
          <p:xfrm>
            <a:off x="5040" y="2586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299" name="Equation" r:id="rId11" imgW="190440" imgH="241200" progId="Equation.3">
                    <p:embed/>
                  </p:oleObj>
                </mc:Choice>
                <mc:Fallback>
                  <p:oleObj name="Equation" r:id="rId11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2586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09" name="Line 133"/>
          <p:cNvSpPr>
            <a:spLocks noChangeShapeType="1"/>
          </p:cNvSpPr>
          <p:nvPr/>
        </p:nvSpPr>
        <p:spPr bwMode="auto">
          <a:xfrm>
            <a:off x="5168900" y="3716856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10" name="Line 134"/>
          <p:cNvSpPr>
            <a:spLocks noChangeShapeType="1"/>
          </p:cNvSpPr>
          <p:nvPr/>
        </p:nvSpPr>
        <p:spPr bwMode="auto">
          <a:xfrm flipH="1">
            <a:off x="5397500" y="4402656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11" name="Text Box 181"/>
          <p:cNvSpPr txBox="1">
            <a:spLocks noChangeArrowheads="1"/>
          </p:cNvSpPr>
          <p:nvPr/>
        </p:nvSpPr>
        <p:spPr bwMode="auto">
          <a:xfrm>
            <a:off x="810847" y="1035574"/>
            <a:ext cx="748823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3. Moving a summing point ahead of a block</a:t>
            </a:r>
          </a:p>
        </p:txBody>
      </p:sp>
      <p:sp>
        <p:nvSpPr>
          <p:cNvPr id="3112" name="Line 182"/>
          <p:cNvSpPr>
            <a:spLocks noChangeShapeType="1"/>
          </p:cNvSpPr>
          <p:nvPr/>
        </p:nvSpPr>
        <p:spPr bwMode="auto">
          <a:xfrm>
            <a:off x="696913" y="1878169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3113" name="Group 183"/>
          <p:cNvGrpSpPr>
            <a:grpSpLocks/>
          </p:cNvGrpSpPr>
          <p:nvPr/>
        </p:nvGrpSpPr>
        <p:grpSpPr bwMode="auto">
          <a:xfrm>
            <a:off x="2601913" y="1649569"/>
            <a:ext cx="152400" cy="152400"/>
            <a:chOff x="1344" y="1660"/>
            <a:chExt cx="96" cy="96"/>
          </a:xfrm>
        </p:grpSpPr>
        <p:sp>
          <p:nvSpPr>
            <p:cNvPr id="3138" name="Line 184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139" name="Line 185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3114" name="Picture 186" descr="untitled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54313" y="1759106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5" name="Line 187"/>
          <p:cNvSpPr>
            <a:spLocks noChangeShapeType="1"/>
          </p:cNvSpPr>
          <p:nvPr/>
        </p:nvSpPr>
        <p:spPr bwMode="auto">
          <a:xfrm>
            <a:off x="2678113" y="2140106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3116" name="Line 188"/>
          <p:cNvSpPr>
            <a:spLocks noChangeShapeType="1"/>
          </p:cNvSpPr>
          <p:nvPr/>
        </p:nvSpPr>
        <p:spPr bwMode="auto">
          <a:xfrm flipV="1">
            <a:off x="2906713" y="2063912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17" name="Line 189"/>
          <p:cNvSpPr>
            <a:spLocks noChangeShapeType="1"/>
          </p:cNvSpPr>
          <p:nvPr/>
        </p:nvSpPr>
        <p:spPr bwMode="auto">
          <a:xfrm>
            <a:off x="1992313" y="1878169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118" name="Line 190"/>
          <p:cNvSpPr>
            <a:spLocks noChangeShapeType="1"/>
          </p:cNvSpPr>
          <p:nvPr/>
        </p:nvSpPr>
        <p:spPr bwMode="auto">
          <a:xfrm>
            <a:off x="3059113" y="1878169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pSp>
        <p:nvGrpSpPr>
          <p:cNvPr id="3119" name="Group 191"/>
          <p:cNvGrpSpPr>
            <a:grpSpLocks/>
          </p:cNvGrpSpPr>
          <p:nvPr/>
        </p:nvGrpSpPr>
        <p:grpSpPr bwMode="auto">
          <a:xfrm>
            <a:off x="1306513" y="1649569"/>
            <a:ext cx="685800" cy="576262"/>
            <a:chOff x="816" y="3408"/>
            <a:chExt cx="432" cy="363"/>
          </a:xfrm>
          <a:solidFill>
            <a:srgbClr val="FFFF00"/>
          </a:solidFill>
        </p:grpSpPr>
        <p:sp>
          <p:nvSpPr>
            <p:cNvPr id="3137" name="Rectangle 192"/>
            <p:cNvSpPr>
              <a:spLocks noChangeArrowheads="1"/>
            </p:cNvSpPr>
            <p:nvPr/>
          </p:nvSpPr>
          <p:spPr bwMode="auto">
            <a:xfrm>
              <a:off x="816" y="3408"/>
              <a:ext cx="432" cy="28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6" name="Object 2"/>
            <p:cNvGraphicFramePr>
              <a:graphicFrameLocks noChangeAspect="1"/>
            </p:cNvGraphicFramePr>
            <p:nvPr/>
          </p:nvGraphicFramePr>
          <p:xfrm>
            <a:off x="930" y="3429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00" name="Equation" r:id="rId13" imgW="190440" imgH="241200" progId="Equation.3">
                    <p:embed/>
                  </p:oleObj>
                </mc:Choice>
                <mc:Fallback>
                  <p:oleObj name="Equation" r:id="rId13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3429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20" name="AutoShape 194"/>
          <p:cNvSpPr>
            <a:spLocks noChangeArrowheads="1"/>
          </p:cNvSpPr>
          <p:nvPr/>
        </p:nvSpPr>
        <p:spPr bwMode="auto">
          <a:xfrm>
            <a:off x="4278313" y="1801969"/>
            <a:ext cx="114300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121" name="Group 211"/>
          <p:cNvGrpSpPr>
            <a:grpSpLocks/>
          </p:cNvGrpSpPr>
          <p:nvPr/>
        </p:nvGrpSpPr>
        <p:grpSpPr bwMode="auto">
          <a:xfrm>
            <a:off x="5649913" y="1725775"/>
            <a:ext cx="3048000" cy="1152525"/>
            <a:chOff x="3559" y="647"/>
            <a:chExt cx="1920" cy="726"/>
          </a:xfrm>
          <a:solidFill>
            <a:srgbClr val="2BFF13"/>
          </a:solidFill>
        </p:grpSpPr>
        <p:sp>
          <p:nvSpPr>
            <p:cNvPr id="3123" name="Line 195"/>
            <p:cNvSpPr>
              <a:spLocks noChangeShapeType="1"/>
            </p:cNvSpPr>
            <p:nvPr/>
          </p:nvSpPr>
          <p:spPr bwMode="auto">
            <a:xfrm>
              <a:off x="3559" y="791"/>
              <a:ext cx="576" cy="1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  <p:txBody>
            <a:bodyPr wrap="none"/>
            <a:lstStyle/>
            <a:p>
              <a:endParaRPr lang="en-GB"/>
            </a:p>
          </p:txBody>
        </p:sp>
        <p:grpSp>
          <p:nvGrpSpPr>
            <p:cNvPr id="3124" name="Group 196"/>
            <p:cNvGrpSpPr>
              <a:grpSpLocks/>
            </p:cNvGrpSpPr>
            <p:nvPr/>
          </p:nvGrpSpPr>
          <p:grpSpPr bwMode="auto">
            <a:xfrm>
              <a:off x="3991" y="647"/>
              <a:ext cx="96" cy="96"/>
              <a:chOff x="1344" y="1660"/>
              <a:chExt cx="96" cy="96"/>
            </a:xfrm>
            <a:grpFill/>
          </p:grpSpPr>
          <p:sp>
            <p:nvSpPr>
              <p:cNvPr id="3135" name="Line 197"/>
              <p:cNvSpPr>
                <a:spLocks noChangeShapeType="1"/>
              </p:cNvSpPr>
              <p:nvPr/>
            </p:nvSpPr>
            <p:spPr bwMode="auto">
              <a:xfrm>
                <a:off x="1344" y="1708"/>
                <a:ext cx="96" cy="0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3136" name="Line 198"/>
              <p:cNvSpPr>
                <a:spLocks noChangeShapeType="1"/>
              </p:cNvSpPr>
              <p:nvPr/>
            </p:nvSpPr>
            <p:spPr bwMode="auto">
              <a:xfrm flipV="1">
                <a:off x="1392" y="1660"/>
                <a:ext cx="0" cy="96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3125" name="Picture 199" descr="untitled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135" y="716"/>
              <a:ext cx="192" cy="19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3126" name="Line 200"/>
            <p:cNvSpPr>
              <a:spLocks noChangeShapeType="1"/>
            </p:cNvSpPr>
            <p:nvPr/>
          </p:nvSpPr>
          <p:spPr bwMode="auto">
            <a:xfrm>
              <a:off x="4279" y="956"/>
              <a:ext cx="96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127" name="Line 201"/>
            <p:cNvSpPr>
              <a:spLocks noChangeShapeType="1"/>
            </p:cNvSpPr>
            <p:nvPr/>
          </p:nvSpPr>
          <p:spPr bwMode="auto">
            <a:xfrm flipH="1">
              <a:off x="4231" y="1223"/>
              <a:ext cx="384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128" name="Line 202"/>
            <p:cNvSpPr>
              <a:spLocks noChangeShapeType="1"/>
            </p:cNvSpPr>
            <p:nvPr/>
          </p:nvSpPr>
          <p:spPr bwMode="auto">
            <a:xfrm flipV="1">
              <a:off x="4231" y="860"/>
              <a:ext cx="0" cy="3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29" name="Rectangle 203"/>
            <p:cNvSpPr>
              <a:spLocks noChangeArrowheads="1"/>
            </p:cNvSpPr>
            <p:nvPr/>
          </p:nvSpPr>
          <p:spPr bwMode="auto">
            <a:xfrm>
              <a:off x="4615" y="668"/>
              <a:ext cx="432" cy="28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4" name="Object 0"/>
            <p:cNvGraphicFramePr>
              <a:graphicFrameLocks noChangeAspect="1"/>
            </p:cNvGraphicFramePr>
            <p:nvPr/>
          </p:nvGraphicFramePr>
          <p:xfrm>
            <a:off x="4729" y="689"/>
            <a:ext cx="270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01" name="Equation" r:id="rId15" imgW="190440" imgH="241200" progId="Equation.3">
                    <p:embed/>
                  </p:oleObj>
                </mc:Choice>
                <mc:Fallback>
                  <p:oleObj name="Equation" r:id="rId15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9" y="689"/>
                          <a:ext cx="270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30" name="Line 205"/>
            <p:cNvSpPr>
              <a:spLocks noChangeShapeType="1"/>
            </p:cNvSpPr>
            <p:nvPr/>
          </p:nvSpPr>
          <p:spPr bwMode="auto">
            <a:xfrm>
              <a:off x="4327" y="791"/>
              <a:ext cx="28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31" name="Line 206"/>
            <p:cNvSpPr>
              <a:spLocks noChangeShapeType="1"/>
            </p:cNvSpPr>
            <p:nvPr/>
          </p:nvSpPr>
          <p:spPr bwMode="auto">
            <a:xfrm>
              <a:off x="5047" y="791"/>
              <a:ext cx="43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3132" name="Rectangle 207"/>
            <p:cNvSpPr>
              <a:spLocks noChangeArrowheads="1"/>
            </p:cNvSpPr>
            <p:nvPr/>
          </p:nvSpPr>
          <p:spPr bwMode="auto">
            <a:xfrm>
              <a:off x="4615" y="1031"/>
              <a:ext cx="384" cy="315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  <p:graphicFrame>
          <p:nvGraphicFramePr>
            <p:cNvPr id="3075" name="Object 1"/>
            <p:cNvGraphicFramePr>
              <a:graphicFrameLocks noChangeAspect="1"/>
            </p:cNvGraphicFramePr>
            <p:nvPr/>
          </p:nvGraphicFramePr>
          <p:xfrm>
            <a:off x="4750" y="1079"/>
            <a:ext cx="152" cy="2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302" name="Equation" r:id="rId17" imgW="228600" imgH="444240" progId="Equation.3">
                    <p:embed/>
                  </p:oleObj>
                </mc:Choice>
                <mc:Fallback>
                  <p:oleObj name="Equation" r:id="rId17" imgW="228600" imgH="4442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50" y="1079"/>
                          <a:ext cx="152" cy="29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33" name="Line 209"/>
            <p:cNvSpPr>
              <a:spLocks noChangeShapeType="1"/>
            </p:cNvSpPr>
            <p:nvPr/>
          </p:nvSpPr>
          <p:spPr bwMode="auto">
            <a:xfrm flipH="1">
              <a:off x="5047" y="1223"/>
              <a:ext cx="43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3134" name="Line 210"/>
            <p:cNvSpPr>
              <a:spLocks noChangeShapeType="1"/>
            </p:cNvSpPr>
            <p:nvPr/>
          </p:nvSpPr>
          <p:spPr bwMode="auto">
            <a:xfrm flipH="1">
              <a:off x="4999" y="1223"/>
              <a:ext cx="432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122" name="Rectangle 212"/>
          <p:cNvSpPr>
            <a:spLocks noChangeArrowheads="1"/>
          </p:cNvSpPr>
          <p:nvPr/>
        </p:nvSpPr>
        <p:spPr bwMode="auto">
          <a:xfrm>
            <a:off x="1364465" y="3021454"/>
            <a:ext cx="62695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4. Moving a pickoff point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from behind 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a block</a:t>
            </a:r>
            <a:endParaRPr lang="zh-CN" altLang="en-US" sz="240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437662" y="0"/>
            <a:ext cx="82296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Block diagram reduction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56598075"/>
      </p:ext>
    </p:extLst>
  </p:cSld>
  <p:clrMapOvr>
    <a:masterClrMapping/>
  </p:clrMapOvr>
  <p:transition advTm="1695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3" grpId="0"/>
      <p:bldP spid="3084" grpId="0" animBg="1"/>
      <p:bldP spid="3086" grpId="0" animBg="1"/>
      <p:bldP spid="3087" grpId="0" animBg="1"/>
      <p:bldP spid="3088" grpId="0" animBg="1"/>
      <p:bldP spid="3089" grpId="0" animBg="1"/>
      <p:bldP spid="3090" grpId="0" animBg="1"/>
      <p:bldP spid="3091" grpId="0" animBg="1"/>
      <p:bldP spid="3093" grpId="0" animBg="1"/>
      <p:bldP spid="3094" grpId="0" animBg="1"/>
      <p:bldP spid="3095" grpId="0" animBg="1"/>
      <p:bldP spid="3096" grpId="0" animBg="1"/>
      <p:bldP spid="3097" grpId="0" animBg="1"/>
      <p:bldP spid="3099" grpId="0" animBg="1"/>
      <p:bldP spid="3100" grpId="0" animBg="1"/>
      <p:bldP spid="3101" grpId="0" animBg="1"/>
      <p:bldP spid="3102" grpId="0" animBg="1"/>
      <p:bldP spid="3104" grpId="0" animBg="1"/>
      <p:bldP spid="3105" grpId="0" animBg="1"/>
      <p:bldP spid="3106" grpId="0" animBg="1"/>
      <p:bldP spid="3109" grpId="0" animBg="1"/>
      <p:bldP spid="3110" grpId="0" animBg="1"/>
      <p:bldP spid="3111" grpId="0"/>
      <p:bldP spid="3112" grpId="0" animBg="1"/>
      <p:bldP spid="3115" grpId="0" animBg="1"/>
      <p:bldP spid="3116" grpId="0" animBg="1"/>
      <p:bldP spid="3117" grpId="0" animBg="1"/>
      <p:bldP spid="3118" grpId="0" animBg="1"/>
      <p:bldP spid="3120" grpId="0" animBg="1"/>
      <p:bldP spid="31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16030" y="1973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latin typeface="Arial" charset="0"/>
              </a:rPr>
              <a:t>Fixed rod </a:t>
            </a:r>
            <a:r>
              <a:rPr lang="en-US" sz="2954" b="1" dirty="0">
                <a:latin typeface="Arial" charset="0"/>
              </a:rPr>
              <a:t>pendulum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66128" y="2950565"/>
          <a:ext cx="152693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02" name="Equation" r:id="rId3" imgW="698500" imgH="419100" progId="Equation.3">
                  <p:embed/>
                </p:oleObj>
              </mc:Choice>
              <mc:Fallback>
                <p:oleObj name="Equation" r:id="rId3" imgW="698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128" y="2950565"/>
                        <a:ext cx="1526931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23326" y="1339760"/>
          <a:ext cx="3052396" cy="553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03" name="Equation" r:id="rId5" imgW="1397000" imgH="254000" progId="Equation.3">
                  <p:embed/>
                </p:oleObj>
              </mc:Choice>
              <mc:Fallback>
                <p:oleObj name="Equation" r:id="rId5" imgW="13970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326" y="1339760"/>
                        <a:ext cx="3052396" cy="553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106375" y="2905064"/>
          <a:ext cx="39184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04" name="Equation" r:id="rId7" imgW="1790700" imgH="419100" progId="Equation.3">
                  <p:embed/>
                </p:oleObj>
              </mc:Choice>
              <mc:Fallback>
                <p:oleObj name="Equation" r:id="rId7" imgW="1790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06375" y="2905064"/>
                        <a:ext cx="3918438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824428"/>
            <a:ext cx="6198190" cy="6604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Gravitation force acting on center of mass leads to torque</a:t>
            </a:r>
            <a:endParaRPr lang="en-US" sz="1846" dirty="0"/>
          </a:p>
          <a:p>
            <a:endParaRPr lang="en-US" sz="1846" dirty="0"/>
          </a:p>
        </p:txBody>
      </p:sp>
      <p:sp>
        <p:nvSpPr>
          <p:cNvPr id="12" name="Rectangle 11"/>
          <p:cNvSpPr/>
          <p:nvPr/>
        </p:nvSpPr>
        <p:spPr>
          <a:xfrm>
            <a:off x="305016" y="2114553"/>
            <a:ext cx="6149573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 charset="0"/>
              </a:rPr>
              <a:t>Resistance torque to movement by moment of inertia of system</a:t>
            </a:r>
            <a:endParaRPr lang="en-US" sz="1846" dirty="0"/>
          </a:p>
        </p:txBody>
      </p:sp>
      <p:sp>
        <p:nvSpPr>
          <p:cNvPr id="13" name="Rectangle 12"/>
          <p:cNvSpPr/>
          <p:nvPr/>
        </p:nvSpPr>
        <p:spPr>
          <a:xfrm>
            <a:off x="472338" y="4245871"/>
            <a:ext cx="970604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 charset="0"/>
              </a:rPr>
              <a:t>For rod</a:t>
            </a:r>
            <a:endParaRPr lang="en-US" sz="1846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764581" y="3895667"/>
          <a:ext cx="1307123" cy="912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05" name="Equation" r:id="rId9" imgW="596900" imgH="419100" progId="Equation.3">
                  <p:embed/>
                </p:oleObj>
              </mc:Choice>
              <mc:Fallback>
                <p:oleObj name="Equation" r:id="rId9" imgW="596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64581" y="3895667"/>
                        <a:ext cx="1307123" cy="912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06267" y="4746381"/>
          <a:ext cx="427892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06" name="Equation" r:id="rId11" imgW="1955800" imgH="419100" progId="Equation.DSMT4">
                  <p:embed/>
                </p:oleObj>
              </mc:Choice>
              <mc:Fallback>
                <p:oleObj name="Equation" r:id="rId11" imgW="19558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6267" y="4746381"/>
                        <a:ext cx="4278923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889990" y="4481149"/>
          <a:ext cx="3720611" cy="1247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07" name="Equation" r:id="rId13" imgW="1701800" imgH="571500" progId="Equation.3">
                  <p:embed/>
                </p:oleObj>
              </mc:Choice>
              <mc:Fallback>
                <p:oleObj name="Equation" r:id="rId13" imgW="17018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89990" y="4481149"/>
                        <a:ext cx="3720611" cy="1247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46571" y="5971661"/>
            <a:ext cx="2024774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 charset="0"/>
              </a:rPr>
              <a:t>For small angles</a:t>
            </a:r>
            <a:endParaRPr lang="en-US" sz="1846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518864" y="5941445"/>
          <a:ext cx="1389185" cy="44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08" name="Equation" r:id="rId15" imgW="635000" imgH="203200" progId="Equation.DSMT4">
                  <p:embed/>
                </p:oleObj>
              </mc:Choice>
              <mc:Fallback>
                <p:oleObj name="Equation" r:id="rId15" imgW="635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518864" y="5941445"/>
                        <a:ext cx="1389185" cy="44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250802" y="4133463"/>
            <a:ext cx="3037258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solidFill>
                  <a:srgbClr val="FF0000"/>
                </a:solidFill>
                <a:latin typeface="Arial" charset="0"/>
              </a:rPr>
              <a:t>For rod around one end</a:t>
            </a:r>
            <a:endParaRPr lang="en-US" sz="1846" dirty="0">
              <a:solidFill>
                <a:srgbClr val="FF0000"/>
              </a:solidFill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322278" y="5597772"/>
          <a:ext cx="2167304" cy="912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809" name="Equation" r:id="rId17" imgW="990600" imgH="419100" progId="Equation.DSMT4">
                  <p:embed/>
                </p:oleObj>
              </mc:Choice>
              <mc:Fallback>
                <p:oleObj name="Equation" r:id="rId17" imgW="9906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22278" y="5597772"/>
                        <a:ext cx="2167304" cy="912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94325" y="631204"/>
            <a:ext cx="2847343" cy="296669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233442" y="2756263"/>
            <a:ext cx="1079042" cy="348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  <a:latin typeface="Arial" charset="0"/>
              </a:rPr>
              <a:t>force=mg</a:t>
            </a:r>
            <a:endParaRPr lang="en-US" sz="1662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743162" y="1879898"/>
            <a:ext cx="0" cy="77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77620" y="3311910"/>
            <a:ext cx="1442439" cy="60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  <a:latin typeface="Arial" charset="0"/>
              </a:rPr>
              <a:t>distance</a:t>
            </a:r>
          </a:p>
          <a:p>
            <a:r>
              <a:rPr lang="en-US" sz="1662" dirty="0">
                <a:solidFill>
                  <a:srgbClr val="FF0000"/>
                </a:solidFill>
                <a:latin typeface="Arial" charset="0"/>
              </a:rPr>
              <a:t>=(d/2).sin(</a:t>
            </a:r>
            <a:r>
              <a:rPr lang="en-US" sz="1662" dirty="0" err="1">
                <a:solidFill>
                  <a:srgbClr val="FF0000"/>
                </a:solidFill>
                <a:latin typeface="Arial" charset="0"/>
              </a:rPr>
              <a:t>θ</a:t>
            </a:r>
            <a:r>
              <a:rPr lang="en-US" sz="1662" dirty="0">
                <a:solidFill>
                  <a:srgbClr val="FF0000"/>
                </a:solidFill>
                <a:latin typeface="Arial" charset="0"/>
              </a:rPr>
              <a:t>)</a:t>
            </a:r>
            <a:endParaRPr lang="en-US" sz="1662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117633" y="3257764"/>
            <a:ext cx="622722" cy="1399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1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8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62364" y="1900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Fixed rod pendulum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0393" y="1020736"/>
            <a:ext cx="5146078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Linearized equation of motion for rod pendulum</a:t>
            </a:r>
            <a:endParaRPr lang="en-US" sz="1846" dirty="0"/>
          </a:p>
        </p:txBody>
      </p:sp>
      <p:sp>
        <p:nvSpPr>
          <p:cNvPr id="20" name="Rectangle 19"/>
          <p:cNvSpPr/>
          <p:nvPr/>
        </p:nvSpPr>
        <p:spPr>
          <a:xfrm>
            <a:off x="389566" y="2866408"/>
            <a:ext cx="5579546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 charset="0"/>
              </a:rPr>
              <a:t>Taking Laplace transforms with zero initial condition</a:t>
            </a:r>
            <a:endParaRPr lang="en-US" sz="1846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575898" y="3396764"/>
          <a:ext cx="3027485" cy="858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69" name="Equation" r:id="rId3" imgW="1384300" imgH="393700" progId="Equation.3">
                  <p:embed/>
                </p:oleObj>
              </mc:Choice>
              <mc:Fallback>
                <p:oleObj name="Equation" r:id="rId3" imgW="1384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898" y="3396764"/>
                        <a:ext cx="3027485" cy="858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764931" y="4426927"/>
          <a:ext cx="1944566" cy="942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70" name="Equation" r:id="rId5" imgW="889000" imgH="431800" progId="Equation.DSMT4">
                  <p:embed/>
                </p:oleObj>
              </mc:Choice>
              <mc:Fallback>
                <p:oleObj name="Equation" r:id="rId5" imgW="8890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4931" y="4426927"/>
                        <a:ext cx="1944566" cy="942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3009900" y="4368314"/>
          <a:ext cx="1944566" cy="970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71" name="Equation" r:id="rId7" imgW="889000" imgH="444500" progId="Equation.3">
                  <p:embed/>
                </p:oleObj>
              </mc:Choice>
              <mc:Fallback>
                <p:oleObj name="Equation" r:id="rId7" imgW="889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9900" y="4368314"/>
                        <a:ext cx="1944566" cy="970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3011902" y="5521293"/>
          <a:ext cx="2165838" cy="942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72" name="Equation" r:id="rId9" imgW="990600" imgH="431800" progId="Equation.DSMT4">
                  <p:embed/>
                </p:oleObj>
              </mc:Choice>
              <mc:Fallback>
                <p:oleObj name="Equation" r:id="rId9" imgW="9906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11902" y="5521293"/>
                        <a:ext cx="2165838" cy="942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867508" y="1657350"/>
          <a:ext cx="17775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73" name="Equation" r:id="rId11" imgW="812800" imgH="419100" progId="Equation.3">
                  <p:embed/>
                </p:oleObj>
              </mc:Choice>
              <mc:Fallback>
                <p:oleObj name="Equation" r:id="rId11" imgW="812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7508" y="1657350"/>
                        <a:ext cx="1777512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1863" y="680062"/>
            <a:ext cx="2847343" cy="29666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33442" y="2756263"/>
            <a:ext cx="1079042" cy="348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  <a:latin typeface="Arial" charset="0"/>
              </a:rPr>
              <a:t>force=mg</a:t>
            </a:r>
            <a:endParaRPr lang="en-US" sz="1662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743162" y="1879898"/>
            <a:ext cx="0" cy="7735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977620" y="3311910"/>
            <a:ext cx="1442439" cy="60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  <a:latin typeface="Arial" charset="0"/>
              </a:rPr>
              <a:t>distance</a:t>
            </a:r>
          </a:p>
          <a:p>
            <a:r>
              <a:rPr lang="en-US" sz="1662" dirty="0">
                <a:solidFill>
                  <a:srgbClr val="FF0000"/>
                </a:solidFill>
                <a:latin typeface="Arial" charset="0"/>
              </a:rPr>
              <a:t>=(d/2).sin(</a:t>
            </a:r>
            <a:r>
              <a:rPr lang="en-US" sz="1662" dirty="0" err="1">
                <a:solidFill>
                  <a:srgbClr val="FF0000"/>
                </a:solidFill>
                <a:latin typeface="Arial" charset="0"/>
              </a:rPr>
              <a:t>θ</a:t>
            </a:r>
            <a:r>
              <a:rPr lang="en-US" sz="1662" dirty="0">
                <a:solidFill>
                  <a:srgbClr val="FF0000"/>
                </a:solidFill>
                <a:latin typeface="Arial" charset="0"/>
              </a:rPr>
              <a:t>)</a:t>
            </a:r>
            <a:endParaRPr lang="en-US" sz="1662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117633" y="3257764"/>
            <a:ext cx="622722" cy="1399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37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Text Box 4"/>
          <p:cNvSpPr txBox="1">
            <a:spLocks noChangeArrowheads="1"/>
          </p:cNvSpPr>
          <p:nvPr/>
        </p:nvSpPr>
        <p:spPr bwMode="auto">
          <a:xfrm>
            <a:off x="1882469" y="1072674"/>
            <a:ext cx="57435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6. Eliminating a feedback loop</a:t>
            </a:r>
          </a:p>
        </p:txBody>
      </p:sp>
      <p:sp>
        <p:nvSpPr>
          <p:cNvPr id="4109" name="AutoShape 5"/>
          <p:cNvSpPr>
            <a:spLocks noChangeArrowheads="1"/>
          </p:cNvSpPr>
          <p:nvPr/>
        </p:nvSpPr>
        <p:spPr bwMode="auto">
          <a:xfrm>
            <a:off x="4081463" y="1644642"/>
            <a:ext cx="114300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110" name="Line 6"/>
          <p:cNvSpPr>
            <a:spLocks noChangeShapeType="1"/>
          </p:cNvSpPr>
          <p:nvPr/>
        </p:nvSpPr>
        <p:spPr bwMode="auto">
          <a:xfrm>
            <a:off x="623888" y="1720842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4111" name="Group 7"/>
          <p:cNvGrpSpPr>
            <a:grpSpLocks/>
          </p:cNvGrpSpPr>
          <p:nvPr/>
        </p:nvGrpSpPr>
        <p:grpSpPr bwMode="auto">
          <a:xfrm>
            <a:off x="1004888" y="1492242"/>
            <a:ext cx="152400" cy="152400"/>
            <a:chOff x="1344" y="1660"/>
            <a:chExt cx="96" cy="96"/>
          </a:xfrm>
        </p:grpSpPr>
        <p:sp>
          <p:nvSpPr>
            <p:cNvPr id="4182" name="Line 8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183" name="Line 9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4112" name="Picture 10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3488" y="160178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13" name="Line 11"/>
          <p:cNvSpPr>
            <a:spLocks noChangeShapeType="1"/>
          </p:cNvSpPr>
          <p:nvPr/>
        </p:nvSpPr>
        <p:spPr bwMode="auto">
          <a:xfrm>
            <a:off x="1414463" y="2101842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14" name="Line 12"/>
          <p:cNvSpPr>
            <a:spLocks noChangeShapeType="1"/>
          </p:cNvSpPr>
          <p:nvPr/>
        </p:nvSpPr>
        <p:spPr bwMode="auto">
          <a:xfrm flipH="1">
            <a:off x="1385888" y="2406642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15" name="Line 13"/>
          <p:cNvSpPr>
            <a:spLocks noChangeShapeType="1"/>
          </p:cNvSpPr>
          <p:nvPr/>
        </p:nvSpPr>
        <p:spPr bwMode="auto">
          <a:xfrm flipV="1">
            <a:off x="1385888" y="1830380"/>
            <a:ext cx="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16" name="Rectangle 14"/>
          <p:cNvSpPr>
            <a:spLocks noChangeArrowheads="1"/>
          </p:cNvSpPr>
          <p:nvPr/>
        </p:nvSpPr>
        <p:spPr bwMode="auto">
          <a:xfrm>
            <a:off x="1995488" y="1525580"/>
            <a:ext cx="6858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098" name="Object 15"/>
          <p:cNvGraphicFramePr>
            <a:graphicFrameLocks noChangeAspect="1"/>
          </p:cNvGraphicFramePr>
          <p:nvPr>
            <p:extLst/>
          </p:nvPr>
        </p:nvGraphicFramePr>
        <p:xfrm>
          <a:off x="2176463" y="1558918"/>
          <a:ext cx="4286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21" name="Equation" r:id="rId5" imgW="190440" imgH="241200" progId="Equation.3">
                  <p:embed/>
                </p:oleObj>
              </mc:Choice>
              <mc:Fallback>
                <p:oleObj name="Equation" r:id="rId5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6463" y="1558918"/>
                        <a:ext cx="4286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17" name="Line 16"/>
          <p:cNvSpPr>
            <a:spLocks noChangeShapeType="1"/>
          </p:cNvSpPr>
          <p:nvPr/>
        </p:nvSpPr>
        <p:spPr bwMode="auto">
          <a:xfrm>
            <a:off x="1538288" y="172084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18" name="Line 17"/>
          <p:cNvSpPr>
            <a:spLocks noChangeShapeType="1"/>
          </p:cNvSpPr>
          <p:nvPr/>
        </p:nvSpPr>
        <p:spPr bwMode="auto">
          <a:xfrm flipV="1">
            <a:off x="2681288" y="1720843"/>
            <a:ext cx="11715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19" name="Rectangle 18"/>
          <p:cNvSpPr>
            <a:spLocks noChangeArrowheads="1"/>
          </p:cNvSpPr>
          <p:nvPr/>
        </p:nvSpPr>
        <p:spPr bwMode="auto">
          <a:xfrm>
            <a:off x="1995488" y="2101847"/>
            <a:ext cx="609600" cy="5000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099" name="Object 19"/>
          <p:cNvGraphicFramePr>
            <a:graphicFrameLocks noChangeAspect="1"/>
          </p:cNvGraphicFramePr>
          <p:nvPr>
            <p:extLst/>
          </p:nvPr>
        </p:nvGraphicFramePr>
        <p:xfrm>
          <a:off x="2099897" y="2182818"/>
          <a:ext cx="397119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22" name="Equation" r:id="rId7" imgW="177800" imgH="152400" progId="Equation.DSMT4">
                  <p:embed/>
                </p:oleObj>
              </mc:Choice>
              <mc:Fallback>
                <p:oleObj name="Equation" r:id="rId7" imgW="1778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9897" y="2182818"/>
                        <a:ext cx="397119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0" name="Line 20"/>
          <p:cNvSpPr>
            <a:spLocks noChangeShapeType="1"/>
          </p:cNvSpPr>
          <p:nvPr/>
        </p:nvSpPr>
        <p:spPr bwMode="auto">
          <a:xfrm flipH="1">
            <a:off x="2681288" y="2406642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21" name="Line 21"/>
          <p:cNvSpPr>
            <a:spLocks noChangeShapeType="1"/>
          </p:cNvSpPr>
          <p:nvPr/>
        </p:nvSpPr>
        <p:spPr bwMode="auto">
          <a:xfrm flipH="1">
            <a:off x="2605088" y="2406642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22" name="Line 61"/>
          <p:cNvSpPr>
            <a:spLocks noChangeShapeType="1"/>
          </p:cNvSpPr>
          <p:nvPr/>
        </p:nvSpPr>
        <p:spPr bwMode="auto">
          <a:xfrm flipV="1">
            <a:off x="3319463" y="1720842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23" name="Rectangle 62"/>
          <p:cNvSpPr>
            <a:spLocks noChangeArrowheads="1"/>
          </p:cNvSpPr>
          <p:nvPr/>
        </p:nvSpPr>
        <p:spPr bwMode="auto">
          <a:xfrm>
            <a:off x="6291263" y="1492242"/>
            <a:ext cx="1600200" cy="762000"/>
          </a:xfrm>
          <a:prstGeom prst="rect">
            <a:avLst/>
          </a:prstGeom>
          <a:solidFill>
            <a:srgbClr val="2BFF1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100" name="Object 63"/>
          <p:cNvGraphicFramePr>
            <a:graphicFrameLocks noChangeAspect="1"/>
          </p:cNvGraphicFramePr>
          <p:nvPr>
            <p:extLst/>
          </p:nvPr>
        </p:nvGraphicFramePr>
        <p:xfrm>
          <a:off x="6690946" y="1492250"/>
          <a:ext cx="89681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23" name="Equation" r:id="rId9" imgW="495300" imgH="393700" progId="Equation.DSMT4">
                  <p:embed/>
                </p:oleObj>
              </mc:Choice>
              <mc:Fallback>
                <p:oleObj name="Equation" r:id="rId9" imgW="495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0946" y="1492250"/>
                        <a:ext cx="89681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24" name="Line 64"/>
          <p:cNvSpPr>
            <a:spLocks noChangeShapeType="1"/>
          </p:cNvSpPr>
          <p:nvPr/>
        </p:nvSpPr>
        <p:spPr bwMode="auto">
          <a:xfrm>
            <a:off x="5376863" y="1797042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25" name="Line 65"/>
          <p:cNvSpPr>
            <a:spLocks noChangeShapeType="1"/>
          </p:cNvSpPr>
          <p:nvPr/>
        </p:nvSpPr>
        <p:spPr bwMode="auto">
          <a:xfrm>
            <a:off x="7891463" y="1797042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80" name="Line 67"/>
          <p:cNvSpPr>
            <a:spLocks noChangeShapeType="1"/>
          </p:cNvSpPr>
          <p:nvPr/>
        </p:nvSpPr>
        <p:spPr bwMode="auto">
          <a:xfrm>
            <a:off x="1414463" y="-7603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27" name="Text Box 69"/>
          <p:cNvSpPr txBox="1">
            <a:spLocks noChangeArrowheads="1"/>
          </p:cNvSpPr>
          <p:nvPr/>
        </p:nvSpPr>
        <p:spPr bwMode="auto">
          <a:xfrm>
            <a:off x="1220791" y="5200308"/>
            <a:ext cx="72723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7. Swap </a:t>
            </a:r>
            <a:r>
              <a:rPr lang="en-US" altLang="zh-CN" sz="2400" dirty="0" smtClean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order of two </a:t>
            </a:r>
            <a:r>
              <a:rPr lang="en-US" altLang="zh-CN" sz="2400" dirty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neighboring summing points</a:t>
            </a:r>
          </a:p>
        </p:txBody>
      </p:sp>
      <p:grpSp>
        <p:nvGrpSpPr>
          <p:cNvPr id="4128" name="Group 70"/>
          <p:cNvGrpSpPr>
            <a:grpSpLocks/>
          </p:cNvGrpSpPr>
          <p:nvPr/>
        </p:nvGrpSpPr>
        <p:grpSpPr bwMode="auto">
          <a:xfrm>
            <a:off x="1055077" y="5703657"/>
            <a:ext cx="7162800" cy="990600"/>
            <a:chOff x="624" y="3552"/>
            <a:chExt cx="4512" cy="624"/>
          </a:xfrm>
        </p:grpSpPr>
        <p:grpSp>
          <p:nvGrpSpPr>
            <p:cNvPr id="4148" name="Group 71"/>
            <p:cNvGrpSpPr>
              <a:grpSpLocks/>
            </p:cNvGrpSpPr>
            <p:nvPr/>
          </p:nvGrpSpPr>
          <p:grpSpPr bwMode="auto">
            <a:xfrm>
              <a:off x="624" y="3552"/>
              <a:ext cx="1632" cy="624"/>
              <a:chOff x="624" y="3552"/>
              <a:chExt cx="1632" cy="624"/>
            </a:xfrm>
          </p:grpSpPr>
          <p:grpSp>
            <p:nvGrpSpPr>
              <p:cNvPr id="4165" name="Group 72"/>
              <p:cNvGrpSpPr>
                <a:grpSpLocks/>
              </p:cNvGrpSpPr>
              <p:nvPr/>
            </p:nvGrpSpPr>
            <p:grpSpPr bwMode="auto">
              <a:xfrm>
                <a:off x="1008" y="3552"/>
                <a:ext cx="96" cy="96"/>
                <a:chOff x="1344" y="1660"/>
                <a:chExt cx="96" cy="96"/>
              </a:xfrm>
            </p:grpSpPr>
            <p:sp>
              <p:nvSpPr>
                <p:cNvPr id="4178" name="Line 73"/>
                <p:cNvSpPr>
                  <a:spLocks noChangeShapeType="1"/>
                </p:cNvSpPr>
                <p:nvPr/>
              </p:nvSpPr>
              <p:spPr bwMode="auto">
                <a:xfrm>
                  <a:off x="1344" y="17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179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1392" y="166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4166" name="Picture 75" descr="untitled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104" y="3621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67" name="Line 76"/>
              <p:cNvSpPr>
                <a:spLocks noChangeShapeType="1"/>
              </p:cNvSpPr>
              <p:nvPr/>
            </p:nvSpPr>
            <p:spPr bwMode="auto">
              <a:xfrm>
                <a:off x="1056" y="3861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168" name="Line 77"/>
              <p:cNvSpPr>
                <a:spLocks noChangeShapeType="1"/>
              </p:cNvSpPr>
              <p:nvPr/>
            </p:nvSpPr>
            <p:spPr bwMode="auto">
              <a:xfrm flipV="1">
                <a:off x="1200" y="3813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69" name="Line 78"/>
              <p:cNvSpPr>
                <a:spLocks noChangeShapeType="1"/>
              </p:cNvSpPr>
              <p:nvPr/>
            </p:nvSpPr>
            <p:spPr bwMode="auto">
              <a:xfrm>
                <a:off x="624" y="3696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70" name="Line 79"/>
              <p:cNvSpPr>
                <a:spLocks noChangeShapeType="1"/>
              </p:cNvSpPr>
              <p:nvPr/>
            </p:nvSpPr>
            <p:spPr bwMode="auto">
              <a:xfrm>
                <a:off x="1296" y="3696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4171" name="Group 80"/>
              <p:cNvGrpSpPr>
                <a:grpSpLocks/>
              </p:cNvGrpSpPr>
              <p:nvPr/>
            </p:nvGrpSpPr>
            <p:grpSpPr bwMode="auto">
              <a:xfrm>
                <a:off x="1536" y="3552"/>
                <a:ext cx="96" cy="96"/>
                <a:chOff x="1344" y="1660"/>
                <a:chExt cx="96" cy="96"/>
              </a:xfrm>
            </p:grpSpPr>
            <p:sp>
              <p:nvSpPr>
                <p:cNvPr id="4176" name="Line 81"/>
                <p:cNvSpPr>
                  <a:spLocks noChangeShapeType="1"/>
                </p:cNvSpPr>
                <p:nvPr/>
              </p:nvSpPr>
              <p:spPr bwMode="auto">
                <a:xfrm>
                  <a:off x="1344" y="170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GB"/>
                </a:p>
              </p:txBody>
            </p:sp>
            <p:sp>
              <p:nvSpPr>
                <p:cNvPr id="4177" name="Line 82"/>
                <p:cNvSpPr>
                  <a:spLocks noChangeShapeType="1"/>
                </p:cNvSpPr>
                <p:nvPr/>
              </p:nvSpPr>
              <p:spPr bwMode="auto">
                <a:xfrm flipV="1">
                  <a:off x="1392" y="166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/>
                <a:lstStyle/>
                <a:p>
                  <a:endParaRPr lang="en-GB"/>
                </a:p>
              </p:txBody>
            </p:sp>
          </p:grpSp>
          <p:pic>
            <p:nvPicPr>
              <p:cNvPr id="4172" name="Picture 83" descr="untitled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632" y="3621"/>
                <a:ext cx="192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73" name="Line 84"/>
              <p:cNvSpPr>
                <a:spLocks noChangeShapeType="1"/>
              </p:cNvSpPr>
              <p:nvPr/>
            </p:nvSpPr>
            <p:spPr bwMode="auto">
              <a:xfrm>
                <a:off x="1584" y="3861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174" name="Line 85"/>
              <p:cNvSpPr>
                <a:spLocks noChangeShapeType="1"/>
              </p:cNvSpPr>
              <p:nvPr/>
            </p:nvSpPr>
            <p:spPr bwMode="auto">
              <a:xfrm flipV="1">
                <a:off x="1728" y="3813"/>
                <a:ext cx="0" cy="3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75" name="Line 86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43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/>
              </a:p>
            </p:txBody>
          </p:sp>
          <p:graphicFrame>
            <p:nvGraphicFramePr>
              <p:cNvPr id="4106" name="Object 87"/>
              <p:cNvGraphicFramePr>
                <a:graphicFrameLocks noChangeAspect="1"/>
              </p:cNvGraphicFramePr>
              <p:nvPr/>
            </p:nvGraphicFramePr>
            <p:xfrm>
              <a:off x="912" y="3744"/>
              <a:ext cx="133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324" name="Equation" r:id="rId11" imgW="152280" imgH="164880" progId="Equation.3">
                      <p:embed/>
                    </p:oleObj>
                  </mc:Choice>
                  <mc:Fallback>
                    <p:oleObj name="Equation" r:id="rId11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12" y="3744"/>
                            <a:ext cx="133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rgbClr val="00FF99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07" name="Object 88"/>
              <p:cNvGraphicFramePr>
                <a:graphicFrameLocks noChangeAspect="1"/>
              </p:cNvGraphicFramePr>
              <p:nvPr/>
            </p:nvGraphicFramePr>
            <p:xfrm>
              <a:off x="1787" y="3744"/>
              <a:ext cx="133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68325" name="Equation" r:id="rId13" imgW="152280" imgH="164880" progId="Equation.3">
                      <p:embed/>
                    </p:oleObj>
                  </mc:Choice>
                  <mc:Fallback>
                    <p:oleObj name="Equation" r:id="rId13" imgW="152280" imgH="1648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87" y="3744"/>
                            <a:ext cx="133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 xmlns="">
                                <a:solidFill>
                                  <a:schemeClr val="hlink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49" name="Group 89"/>
            <p:cNvGrpSpPr>
              <a:grpSpLocks/>
            </p:cNvGrpSpPr>
            <p:nvPr/>
          </p:nvGrpSpPr>
          <p:grpSpPr bwMode="auto">
            <a:xfrm>
              <a:off x="3888" y="3552"/>
              <a:ext cx="96" cy="96"/>
              <a:chOff x="1344" y="1660"/>
              <a:chExt cx="96" cy="96"/>
            </a:xfrm>
          </p:grpSpPr>
          <p:sp>
            <p:nvSpPr>
              <p:cNvPr id="4163" name="Line 90"/>
              <p:cNvSpPr>
                <a:spLocks noChangeShapeType="1"/>
              </p:cNvSpPr>
              <p:nvPr/>
            </p:nvSpPr>
            <p:spPr bwMode="auto">
              <a:xfrm>
                <a:off x="1344" y="17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164" name="Line 91"/>
              <p:cNvSpPr>
                <a:spLocks noChangeShapeType="1"/>
              </p:cNvSpPr>
              <p:nvPr/>
            </p:nvSpPr>
            <p:spPr bwMode="auto">
              <a:xfrm flipV="1">
                <a:off x="1392" y="16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4150" name="Picture 92" descr="untitl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84" y="3621"/>
              <a:ext cx="19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51" name="Line 93"/>
            <p:cNvSpPr>
              <a:spLocks noChangeShapeType="1"/>
            </p:cNvSpPr>
            <p:nvPr/>
          </p:nvSpPr>
          <p:spPr bwMode="auto">
            <a:xfrm>
              <a:off x="3936" y="38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152" name="Line 94"/>
            <p:cNvSpPr>
              <a:spLocks noChangeShapeType="1"/>
            </p:cNvSpPr>
            <p:nvPr/>
          </p:nvSpPr>
          <p:spPr bwMode="auto">
            <a:xfrm flipV="1">
              <a:off x="4080" y="3813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3" name="Line 95"/>
            <p:cNvSpPr>
              <a:spLocks noChangeShapeType="1"/>
            </p:cNvSpPr>
            <p:nvPr/>
          </p:nvSpPr>
          <p:spPr bwMode="auto">
            <a:xfrm>
              <a:off x="3504" y="369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4" name="Line 96"/>
            <p:cNvSpPr>
              <a:spLocks noChangeShapeType="1"/>
            </p:cNvSpPr>
            <p:nvPr/>
          </p:nvSpPr>
          <p:spPr bwMode="auto">
            <a:xfrm>
              <a:off x="4176" y="369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grpSp>
          <p:nvGrpSpPr>
            <p:cNvPr id="4155" name="Group 97"/>
            <p:cNvGrpSpPr>
              <a:grpSpLocks/>
            </p:cNvGrpSpPr>
            <p:nvPr/>
          </p:nvGrpSpPr>
          <p:grpSpPr bwMode="auto">
            <a:xfrm>
              <a:off x="4416" y="3552"/>
              <a:ext cx="96" cy="96"/>
              <a:chOff x="1344" y="1660"/>
              <a:chExt cx="96" cy="96"/>
            </a:xfrm>
          </p:grpSpPr>
          <p:sp>
            <p:nvSpPr>
              <p:cNvPr id="4161" name="Line 98"/>
              <p:cNvSpPr>
                <a:spLocks noChangeShapeType="1"/>
              </p:cNvSpPr>
              <p:nvPr/>
            </p:nvSpPr>
            <p:spPr bwMode="auto">
              <a:xfrm>
                <a:off x="1344" y="17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4162" name="Line 99"/>
              <p:cNvSpPr>
                <a:spLocks noChangeShapeType="1"/>
              </p:cNvSpPr>
              <p:nvPr/>
            </p:nvSpPr>
            <p:spPr bwMode="auto">
              <a:xfrm flipV="1">
                <a:off x="1392" y="16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/>
              <a:lstStyle/>
              <a:p>
                <a:endParaRPr lang="en-GB"/>
              </a:p>
            </p:txBody>
          </p:sp>
        </p:grpSp>
        <p:pic>
          <p:nvPicPr>
            <p:cNvPr id="4156" name="Picture 100" descr="untitled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12" y="3621"/>
              <a:ext cx="192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57" name="Line 101"/>
            <p:cNvSpPr>
              <a:spLocks noChangeShapeType="1"/>
            </p:cNvSpPr>
            <p:nvPr/>
          </p:nvSpPr>
          <p:spPr bwMode="auto">
            <a:xfrm>
              <a:off x="4464" y="3861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158" name="Line 102"/>
            <p:cNvSpPr>
              <a:spLocks noChangeShapeType="1"/>
            </p:cNvSpPr>
            <p:nvPr/>
          </p:nvSpPr>
          <p:spPr bwMode="auto">
            <a:xfrm flipV="1">
              <a:off x="4608" y="3813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159" name="Line 103"/>
            <p:cNvSpPr>
              <a:spLocks noChangeShapeType="1"/>
            </p:cNvSpPr>
            <p:nvPr/>
          </p:nvSpPr>
          <p:spPr bwMode="auto">
            <a:xfrm>
              <a:off x="4704" y="369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4104" name="Object 104"/>
            <p:cNvGraphicFramePr>
              <a:graphicFrameLocks noChangeAspect="1"/>
            </p:cNvGraphicFramePr>
            <p:nvPr/>
          </p:nvGraphicFramePr>
          <p:xfrm>
            <a:off x="4656" y="3744"/>
            <a:ext cx="133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26" name="Equation" r:id="rId15" imgW="152280" imgH="164880" progId="Equation.3">
                    <p:embed/>
                  </p:oleObj>
                </mc:Choice>
                <mc:Fallback>
                  <p:oleObj name="Equation" r:id="rId15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56" y="3744"/>
                          <a:ext cx="133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00FF99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05" name="Object 105"/>
            <p:cNvGraphicFramePr>
              <a:graphicFrameLocks noChangeAspect="1"/>
            </p:cNvGraphicFramePr>
            <p:nvPr/>
          </p:nvGraphicFramePr>
          <p:xfrm>
            <a:off x="3840" y="3744"/>
            <a:ext cx="133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27" name="Equation" r:id="rId16" imgW="152280" imgH="164880" progId="Equation.3">
                    <p:embed/>
                  </p:oleObj>
                </mc:Choice>
                <mc:Fallback>
                  <p:oleObj name="Equation" r:id="rId16" imgW="152280" imgH="1648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744"/>
                          <a:ext cx="133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hlink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60" name="AutoShape 106"/>
            <p:cNvSpPr>
              <a:spLocks noChangeArrowheads="1"/>
            </p:cNvSpPr>
            <p:nvPr/>
          </p:nvSpPr>
          <p:spPr bwMode="auto">
            <a:xfrm>
              <a:off x="2544" y="3696"/>
              <a:ext cx="720" cy="144"/>
            </a:xfrm>
            <a:prstGeom prst="leftRightArrow">
              <a:avLst>
                <a:gd name="adj1" fmla="val 50000"/>
                <a:gd name="adj2" fmla="val 10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4129" name="AutoShape 137"/>
          <p:cNvSpPr>
            <a:spLocks noChangeArrowheads="1"/>
          </p:cNvSpPr>
          <p:nvPr/>
        </p:nvSpPr>
        <p:spPr bwMode="auto">
          <a:xfrm>
            <a:off x="4067175" y="3548055"/>
            <a:ext cx="1143000" cy="228600"/>
          </a:xfrm>
          <a:prstGeom prst="left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4130" name="Line 138"/>
          <p:cNvSpPr>
            <a:spLocks noChangeShapeType="1"/>
          </p:cNvSpPr>
          <p:nvPr/>
        </p:nvSpPr>
        <p:spPr bwMode="auto">
          <a:xfrm>
            <a:off x="609600" y="362425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en-GB"/>
          </a:p>
        </p:txBody>
      </p:sp>
      <p:grpSp>
        <p:nvGrpSpPr>
          <p:cNvPr id="4131" name="Group 139"/>
          <p:cNvGrpSpPr>
            <a:grpSpLocks/>
          </p:cNvGrpSpPr>
          <p:nvPr/>
        </p:nvGrpSpPr>
        <p:grpSpPr bwMode="auto">
          <a:xfrm>
            <a:off x="990600" y="3395655"/>
            <a:ext cx="152400" cy="152400"/>
            <a:chOff x="1344" y="1660"/>
            <a:chExt cx="96" cy="96"/>
          </a:xfrm>
        </p:grpSpPr>
        <p:sp>
          <p:nvSpPr>
            <p:cNvPr id="4146" name="Line 140"/>
            <p:cNvSpPr>
              <a:spLocks noChangeShapeType="1"/>
            </p:cNvSpPr>
            <p:nvPr/>
          </p:nvSpPr>
          <p:spPr bwMode="auto">
            <a:xfrm>
              <a:off x="1344" y="170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4147" name="Line 141"/>
            <p:cNvSpPr>
              <a:spLocks noChangeShapeType="1"/>
            </p:cNvSpPr>
            <p:nvPr/>
          </p:nvSpPr>
          <p:spPr bwMode="auto">
            <a:xfrm flipV="1">
              <a:off x="1392" y="166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GB"/>
            </a:p>
          </p:txBody>
        </p:sp>
      </p:grpSp>
      <p:pic>
        <p:nvPicPr>
          <p:cNvPr id="4132" name="Picture 142" descr="untitle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3505192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33" name="Line 143"/>
          <p:cNvSpPr>
            <a:spLocks noChangeShapeType="1"/>
          </p:cNvSpPr>
          <p:nvPr/>
        </p:nvSpPr>
        <p:spPr bwMode="auto">
          <a:xfrm>
            <a:off x="1400175" y="400525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/>
          <a:p>
            <a:endParaRPr lang="en-GB"/>
          </a:p>
        </p:txBody>
      </p:sp>
      <p:sp>
        <p:nvSpPr>
          <p:cNvPr id="4134" name="Line 145"/>
          <p:cNvSpPr>
            <a:spLocks noChangeShapeType="1"/>
          </p:cNvSpPr>
          <p:nvPr/>
        </p:nvSpPr>
        <p:spPr bwMode="auto">
          <a:xfrm flipV="1">
            <a:off x="1371600" y="373379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35" name="Rectangle 146"/>
          <p:cNvSpPr>
            <a:spLocks noChangeArrowheads="1"/>
          </p:cNvSpPr>
          <p:nvPr/>
        </p:nvSpPr>
        <p:spPr bwMode="auto">
          <a:xfrm>
            <a:off x="1981200" y="3428992"/>
            <a:ext cx="685800" cy="457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101" name="Object 147"/>
          <p:cNvGraphicFramePr>
            <a:graphicFrameLocks noChangeAspect="1"/>
          </p:cNvGraphicFramePr>
          <p:nvPr>
            <p:extLst/>
          </p:nvPr>
        </p:nvGraphicFramePr>
        <p:xfrm>
          <a:off x="2162178" y="3462336"/>
          <a:ext cx="4286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28" name="Equation" r:id="rId17" imgW="190440" imgH="241200" progId="Equation.3">
                  <p:embed/>
                </p:oleObj>
              </mc:Choice>
              <mc:Fallback>
                <p:oleObj name="Equation" r:id="rId17" imgW="190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8" y="3462336"/>
                        <a:ext cx="42862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6" name="Line 148"/>
          <p:cNvSpPr>
            <a:spLocks noChangeShapeType="1"/>
          </p:cNvSpPr>
          <p:nvPr/>
        </p:nvSpPr>
        <p:spPr bwMode="auto">
          <a:xfrm>
            <a:off x="1524000" y="3624255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37" name="Line 149"/>
          <p:cNvSpPr>
            <a:spLocks noChangeShapeType="1"/>
          </p:cNvSpPr>
          <p:nvPr/>
        </p:nvSpPr>
        <p:spPr bwMode="auto">
          <a:xfrm flipV="1">
            <a:off x="2667003" y="3624256"/>
            <a:ext cx="1171575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graphicFrame>
        <p:nvGraphicFramePr>
          <p:cNvPr id="4102" name="Object 151"/>
          <p:cNvGraphicFramePr>
            <a:graphicFrameLocks noChangeAspect="1"/>
          </p:cNvGraphicFramePr>
          <p:nvPr>
            <p:extLst/>
          </p:nvPr>
        </p:nvGraphicFramePr>
        <p:xfrm>
          <a:off x="1979613" y="4340223"/>
          <a:ext cx="849312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29" name="Equation" r:id="rId18" imgW="380880" imgH="164880" progId="Equation.3">
                  <p:embed/>
                </p:oleObj>
              </mc:Choice>
              <mc:Fallback>
                <p:oleObj name="Equation" r:id="rId18" imgW="3808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340223"/>
                        <a:ext cx="849312" cy="366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38" name="Line 154"/>
          <p:cNvSpPr>
            <a:spLocks noChangeShapeType="1"/>
          </p:cNvSpPr>
          <p:nvPr/>
        </p:nvSpPr>
        <p:spPr bwMode="auto">
          <a:xfrm flipV="1">
            <a:off x="3275013" y="3619492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4139" name="Rectangle 155"/>
          <p:cNvSpPr>
            <a:spLocks noChangeArrowheads="1"/>
          </p:cNvSpPr>
          <p:nvPr/>
        </p:nvSpPr>
        <p:spPr bwMode="auto">
          <a:xfrm>
            <a:off x="6276975" y="3395655"/>
            <a:ext cx="1600200" cy="762000"/>
          </a:xfrm>
          <a:prstGeom prst="rect">
            <a:avLst/>
          </a:prstGeom>
          <a:solidFill>
            <a:srgbClr val="2BFF1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graphicFrame>
        <p:nvGraphicFramePr>
          <p:cNvPr id="4103" name="Object 156"/>
          <p:cNvGraphicFramePr>
            <a:graphicFrameLocks noChangeAspect="1"/>
          </p:cNvGraphicFramePr>
          <p:nvPr>
            <p:extLst/>
          </p:nvPr>
        </p:nvGraphicFramePr>
        <p:xfrm>
          <a:off x="6780337" y="3395663"/>
          <a:ext cx="69166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30" name="Equation" r:id="rId20" imgW="381000" imgH="393700" progId="Equation.DSMT4">
                  <p:embed/>
                </p:oleObj>
              </mc:Choice>
              <mc:Fallback>
                <p:oleObj name="Equation" r:id="rId20" imgW="3810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0337" y="3395663"/>
                        <a:ext cx="691662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40" name="Line 157"/>
          <p:cNvSpPr>
            <a:spLocks noChangeShapeType="1"/>
          </p:cNvSpPr>
          <p:nvPr/>
        </p:nvSpPr>
        <p:spPr bwMode="auto">
          <a:xfrm>
            <a:off x="5362575" y="3700455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41" name="Line 158"/>
          <p:cNvSpPr>
            <a:spLocks noChangeShapeType="1"/>
          </p:cNvSpPr>
          <p:nvPr/>
        </p:nvSpPr>
        <p:spPr bwMode="auto">
          <a:xfrm>
            <a:off x="7877175" y="370045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143" name="Line 163"/>
          <p:cNvSpPr>
            <a:spLocks noChangeShapeType="1"/>
          </p:cNvSpPr>
          <p:nvPr/>
        </p:nvSpPr>
        <p:spPr bwMode="auto">
          <a:xfrm flipH="1">
            <a:off x="1331916" y="4267192"/>
            <a:ext cx="194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84" name="Title 1"/>
          <p:cNvSpPr txBox="1">
            <a:spLocks/>
          </p:cNvSpPr>
          <p:nvPr/>
        </p:nvSpPr>
        <p:spPr>
          <a:xfrm>
            <a:off x="437662" y="0"/>
            <a:ext cx="82296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Block diagram reduction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285614780"/>
      </p:ext>
    </p:extLst>
  </p:cSld>
  <p:clrMapOvr>
    <a:masterClrMapping/>
  </p:clrMapOvr>
  <p:transition advTm="1695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/>
      <p:bldP spid="4109" grpId="0" animBg="1"/>
      <p:bldP spid="4110" grpId="0" animBg="1"/>
      <p:bldP spid="4113" grpId="0" animBg="1"/>
      <p:bldP spid="4114" grpId="0" animBg="1"/>
      <p:bldP spid="4115" grpId="0" animBg="1"/>
      <p:bldP spid="4116" grpId="0" animBg="1"/>
      <p:bldP spid="4117" grpId="0" animBg="1"/>
      <p:bldP spid="4118" grpId="0" animBg="1"/>
      <p:bldP spid="4119" grpId="0" animBg="1"/>
      <p:bldP spid="4120" grpId="0" animBg="1"/>
      <p:bldP spid="4121" grpId="0" animBg="1"/>
      <p:bldP spid="4122" grpId="0" animBg="1"/>
      <p:bldP spid="4123" grpId="0" animBg="1"/>
      <p:bldP spid="4124" grpId="0" animBg="1"/>
      <p:bldP spid="4125" grpId="0" animBg="1"/>
      <p:bldP spid="4127" grpId="0"/>
      <p:bldP spid="4129" grpId="0" animBg="1"/>
      <p:bldP spid="4130" grpId="0" animBg="1"/>
      <p:bldP spid="4133" grpId="0" animBg="1"/>
      <p:bldP spid="4134" grpId="0" animBg="1"/>
      <p:bldP spid="4135" grpId="0" animBg="1"/>
      <p:bldP spid="4136" grpId="0" animBg="1"/>
      <p:bldP spid="4137" grpId="0" animBg="1"/>
      <p:bldP spid="4138" grpId="0" animBg="1"/>
      <p:bldP spid="4139" grpId="0" animBg="1"/>
      <p:bldP spid="4140" grpId="0" animBg="1"/>
      <p:bldP spid="4141" grpId="0" animBg="1"/>
      <p:bldP spid="41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Q1: Simplify diagram</a:t>
            </a:r>
            <a:endParaRPr lang="en-US" sz="3200" b="1" dirty="0">
              <a:latin typeface="Arial" charset="0"/>
            </a:endParaRPr>
          </a:p>
        </p:txBody>
      </p:sp>
      <p:pic>
        <p:nvPicPr>
          <p:cNvPr id="2" name="Picture 1" descr="SD2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6931"/>
            <a:ext cx="9144000" cy="1821391"/>
          </a:xfrm>
          <a:prstGeom prst="rect">
            <a:avLst/>
          </a:prstGeom>
        </p:spPr>
      </p:pic>
      <p:pic>
        <p:nvPicPr>
          <p:cNvPr id="5" name="Picture 4" descr="SD2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34509"/>
            <a:ext cx="9144000" cy="2177143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4376116" y="4118871"/>
            <a:ext cx="1908477" cy="1318690"/>
          </a:xfrm>
          <a:prstGeom prst="frame">
            <a:avLst/>
          </a:prstGeom>
          <a:solidFill>
            <a:srgbClr val="FF0000">
              <a:alpha val="3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837338" y="3088320"/>
            <a:ext cx="556217" cy="108467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ame 7"/>
          <p:cNvSpPr/>
          <p:nvPr/>
        </p:nvSpPr>
        <p:spPr>
          <a:xfrm>
            <a:off x="2988102" y="1098089"/>
            <a:ext cx="3931463" cy="1799773"/>
          </a:xfrm>
          <a:prstGeom prst="frame">
            <a:avLst/>
          </a:prstGeom>
          <a:solidFill>
            <a:srgbClr val="FF0000">
              <a:alpha val="3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Q1: Simplify diagram</a:t>
            </a:r>
            <a:endParaRPr lang="en-US" sz="3200" b="1" dirty="0">
              <a:latin typeface="Arial" charset="0"/>
            </a:endParaRPr>
          </a:p>
        </p:txBody>
      </p:sp>
      <p:pic>
        <p:nvPicPr>
          <p:cNvPr id="5" name="Picture 4" descr="SD2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21747"/>
            <a:ext cx="9144000" cy="2177143"/>
          </a:xfrm>
          <a:prstGeom prst="rect">
            <a:avLst/>
          </a:prstGeom>
        </p:spPr>
      </p:pic>
      <p:pic>
        <p:nvPicPr>
          <p:cNvPr id="4" name="Picture 3" descr="SD2P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164100"/>
            <a:ext cx="9144000" cy="2657388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3012046" y="4118871"/>
            <a:ext cx="3272547" cy="1318690"/>
          </a:xfrm>
          <a:prstGeom prst="frame">
            <a:avLst/>
          </a:prstGeom>
          <a:solidFill>
            <a:srgbClr val="FF0000">
              <a:alpha val="3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837339" y="2561861"/>
            <a:ext cx="170471" cy="161113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ame 8"/>
          <p:cNvSpPr/>
          <p:nvPr/>
        </p:nvSpPr>
        <p:spPr>
          <a:xfrm>
            <a:off x="1970042" y="1243169"/>
            <a:ext cx="6388877" cy="1318690"/>
          </a:xfrm>
          <a:prstGeom prst="frame">
            <a:avLst/>
          </a:prstGeom>
          <a:solidFill>
            <a:srgbClr val="FF0000">
              <a:alpha val="3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Q1: Simplify diagram</a:t>
            </a:r>
            <a:endParaRPr lang="en-US" sz="3200" b="1" dirty="0">
              <a:latin typeface="Arial" charset="0"/>
            </a:endParaRPr>
          </a:p>
        </p:txBody>
      </p:sp>
      <p:pic>
        <p:nvPicPr>
          <p:cNvPr id="4" name="Picture 3" descr="SD2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9624"/>
            <a:ext cx="9144000" cy="2657388"/>
          </a:xfrm>
          <a:prstGeom prst="rect">
            <a:avLst/>
          </a:prstGeom>
        </p:spPr>
      </p:pic>
      <p:pic>
        <p:nvPicPr>
          <p:cNvPr id="2" name="Picture 1" descr="SD2P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25645"/>
            <a:ext cx="9144000" cy="1897588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54954" y="781462"/>
            <a:ext cx="7147635" cy="3369969"/>
          </a:xfrm>
          <a:prstGeom prst="frame">
            <a:avLst/>
          </a:prstGeom>
          <a:solidFill>
            <a:srgbClr val="FF0000">
              <a:alpha val="3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375772" y="4395635"/>
            <a:ext cx="5446105" cy="2490857"/>
          </a:xfrm>
          <a:prstGeom prst="frame">
            <a:avLst/>
          </a:prstGeom>
          <a:solidFill>
            <a:srgbClr val="FF0000">
              <a:alpha val="3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796707" y="4151431"/>
            <a:ext cx="725267" cy="137227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8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1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2016R exam for ROCO319 Modern Control </a:t>
            </a:r>
            <a:br>
              <a:rPr lang="en-GB" sz="3600" dirty="0" smtClean="0"/>
            </a:br>
            <a:r>
              <a:rPr lang="en-GB" sz="3600" dirty="0" smtClean="0"/>
              <a:t>Solutions to relevant questions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967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1083</Words>
  <Application>Microsoft Macintosh PowerPoint</Application>
  <PresentationFormat>On-screen Show (4:3)</PresentationFormat>
  <Paragraphs>158</Paragraphs>
  <Slides>41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Calibri</vt:lpstr>
      <vt:lpstr>宋体</vt:lpstr>
      <vt:lpstr>Arial</vt:lpstr>
      <vt:lpstr>Office Theme</vt:lpstr>
      <vt:lpstr>Equation</vt:lpstr>
      <vt:lpstr>ROCO218: Control Engineering Dr Ian Howard  Tutorial 1  ROCO204 2012 Exam example Transfer function of block diagram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Tutorial 1   2016R exam for ROCO319 Modern Control  Solutions to relevant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Tutorial 1   ROCO218 2016R Exam examples Derive transfer function for electrical system </vt:lpstr>
      <vt:lpstr>PowerPoint Presentation</vt:lpstr>
      <vt:lpstr>PowerPoint Presentation</vt:lpstr>
      <vt:lpstr>ROCO218: Control Engineering  Dr Ian Howard  Tutorial 1   2016 exam for ROCO319 Modern Control  Solutions to relevant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Tutorial 1   2015 exam for ROCO316 Modern Control  Solutions to relevant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Tutorial 1   State space model of spring coupled masses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Tutorial 1   Analysis of rod pendulum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ROCO218: Control Engineering  Lecture 9  Observer design</dc:title>
  <dc:creator>Ian Howard</dc:creator>
  <cp:lastModifiedBy>Ian Howard</cp:lastModifiedBy>
  <cp:revision>184</cp:revision>
  <cp:lastPrinted>2018-03-17T22:29:16Z</cp:lastPrinted>
  <dcterms:created xsi:type="dcterms:W3CDTF">2017-02-03T03:59:45Z</dcterms:created>
  <dcterms:modified xsi:type="dcterms:W3CDTF">2018-03-17T22:29:19Z</dcterms:modified>
</cp:coreProperties>
</file>